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310" r:id="rId2"/>
    <p:sldId id="320" r:id="rId3"/>
    <p:sldId id="311" r:id="rId4"/>
    <p:sldId id="312" r:id="rId5"/>
    <p:sldId id="313" r:id="rId6"/>
    <p:sldId id="319" r:id="rId7"/>
    <p:sldId id="314" r:id="rId8"/>
    <p:sldId id="315" r:id="rId9"/>
    <p:sldId id="318" r:id="rId10"/>
    <p:sldId id="316" r:id="rId11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8FD2A-4569-4335-9928-A434CCC3F2D4}" type="datetimeFigureOut">
              <a:rPr lang="en-US" smtClean="0"/>
              <a:t>8/29/2014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DCF3A-8A3A-46DF-961D-70B96D64E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0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D522D-0432-4B8C-883A-9A1C6E132A36}" type="datetimeFigureOut">
              <a:rPr lang="ro-RO" smtClean="0"/>
              <a:pPr/>
              <a:t>29.08.2014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BB8D-82C0-4673-91AC-5E9A16C31ABD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pdrp.ro/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hyperlink" Target="http://www.afir.madr.ro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83020" y="3140968"/>
            <a:ext cx="79323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o-RO" dirty="0">
                <a:latin typeface="Arial" pitchFamily="34" charset="0"/>
                <a:cs typeface="Arial" pitchFamily="34" charset="0"/>
              </a:rPr>
              <a:t>T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rebuie </a:t>
            </a:r>
            <a:r>
              <a:rPr lang="vi-VN" dirty="0">
                <a:latin typeface="Arial" pitchFamily="34" charset="0"/>
                <a:cs typeface="Arial" pitchFamily="34" charset="0"/>
              </a:rPr>
              <a:t>să asigure transparenţa necesară privind alocarea şi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utilizarea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fondurilor </a:t>
            </a:r>
            <a:r>
              <a:rPr lang="vi-VN" dirty="0">
                <a:latin typeface="Arial" pitchFamily="34" charset="0"/>
                <a:cs typeface="Arial" pitchFamily="34" charset="0"/>
              </a:rPr>
              <a:t>europene nerambursabile acordate de către Uniunea Europeană şi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Guvernul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României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cazul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proiectelor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care au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fost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aprobate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finanţare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Programul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Naţional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pt-BR" dirty="0">
                <a:latin typeface="Arial" pitchFamily="34" charset="0"/>
                <a:cs typeface="Arial" pitchFamily="34" charset="0"/>
              </a:rPr>
              <a:t>Dezvoltare Rurală 2014 – 2020 (PNDR).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10832" y="1654398"/>
            <a:ext cx="61175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b="1" dirty="0" smtClean="0">
                <a:latin typeface="Arial" pitchFamily="34" charset="0"/>
                <a:cs typeface="Arial" pitchFamily="34" charset="0"/>
              </a:rPr>
              <a:t>MATERIALE DE INFORMARE DE TIP PUBLICITAR</a:t>
            </a:r>
          </a:p>
          <a:p>
            <a:pPr algn="ctr"/>
            <a:r>
              <a:rPr lang="ro-RO" b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anouri</a:t>
            </a:r>
            <a:r>
              <a:rPr lang="ro-RO" b="1" dirty="0">
                <a:latin typeface="Arial" pitchFamily="34" charset="0"/>
                <a:cs typeface="Arial" pitchFamily="34" charset="0"/>
              </a:rPr>
              <a:t>le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, 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plăcuţe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le,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afișele 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şi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autocolante informative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9660" y="2609856"/>
            <a:ext cx="15422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 smtClean="0"/>
              <a:t>DE CE?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78969" y="4725144"/>
            <a:ext cx="76492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o-RO" dirty="0">
                <a:latin typeface="Arial" pitchFamily="34" charset="0"/>
                <a:cs typeface="Arial" pitchFamily="34" charset="0"/>
              </a:rPr>
              <a:t>T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rebuie </a:t>
            </a:r>
            <a:r>
              <a:rPr lang="vi-VN" dirty="0">
                <a:latin typeface="Arial" pitchFamily="34" charset="0"/>
                <a:cs typeface="Arial" pitchFamily="34" charset="0"/>
              </a:rPr>
              <a:t>să furnizeze informaţii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clare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privind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beneficiarul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denumirea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investiţiei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finanţate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valoarea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proiectului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contractat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autoritatea </a:t>
            </a:r>
            <a:r>
              <a:rPr lang="pt-BR" dirty="0">
                <a:latin typeface="Arial" pitchFamily="34" charset="0"/>
                <a:cs typeface="Arial" pitchFamily="34" charset="0"/>
              </a:rPr>
              <a:t>contractantă, proiectantul şi executantul proiectului.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80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4588" y="1815279"/>
            <a:ext cx="84130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(3) Elementele de </a:t>
            </a:r>
            <a:r>
              <a:rPr lang="it-IT" b="1" dirty="0" smtClean="0"/>
              <a:t>informare</a:t>
            </a:r>
            <a:r>
              <a:rPr lang="ro-RO" b="1" dirty="0"/>
              <a:t>: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7504" y="2420888"/>
            <a:ext cx="870106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 smtClean="0">
                <a:latin typeface="Arial" pitchFamily="34" charset="0"/>
                <a:cs typeface="Arial" pitchFamily="34" charset="0"/>
              </a:rPr>
              <a:t>‐ </a:t>
            </a:r>
            <a:r>
              <a:rPr lang="vi-VN" dirty="0">
                <a:latin typeface="Arial" pitchFamily="34" charset="0"/>
                <a:cs typeface="Arial" pitchFamily="34" charset="0"/>
              </a:rPr>
              <a:t>spațiul 1, dreapta sus, va conține următoarele informaţii: textul „Autoritatea Contractantă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:”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textul</a:t>
            </a:r>
            <a:r>
              <a:rPr lang="en-US" dirty="0">
                <a:latin typeface="Arial" pitchFamily="34" charset="0"/>
                <a:cs typeface="Arial" pitchFamily="34" charset="0"/>
              </a:rPr>
              <a:t> „AGENȚIA PENTRU FINANȚAREA INVESTIȚIILOR RURALE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vi-VN" dirty="0">
                <a:latin typeface="Arial" pitchFamily="34" charset="0"/>
                <a:cs typeface="Arial" pitchFamily="34" charset="0"/>
              </a:rPr>
              <a:t>textul „din cadrul Ministerului Agriculturii şi Dezvoltării Rurale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”; </a:t>
            </a:r>
            <a:r>
              <a:rPr lang="vi-VN" dirty="0">
                <a:latin typeface="Arial" pitchFamily="34" charset="0"/>
                <a:cs typeface="Arial" pitchFamily="34" charset="0"/>
              </a:rPr>
              <a:t>sigla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Autorității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Contractante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Doar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proiectele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finanțate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prin</a:t>
            </a:r>
            <a:r>
              <a:rPr lang="en-US" dirty="0">
                <a:latin typeface="Arial" pitchFamily="34" charset="0"/>
                <a:cs typeface="Arial" pitchFamily="34" charset="0"/>
              </a:rPr>
              <a:t> LEADER: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dreapta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mijloc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conține </a:t>
            </a:r>
            <a:r>
              <a:rPr lang="vi-VN" dirty="0">
                <a:latin typeface="Arial" pitchFamily="34" charset="0"/>
                <a:cs typeface="Arial" pitchFamily="34" charset="0"/>
              </a:rPr>
              <a:t>următoarele informaţii: textul „Proiect finanțat prin LEADER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”; sigla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LEADER.</a:t>
            </a:r>
            <a:endParaRPr lang="ro-RO" dirty="0">
              <a:latin typeface="Arial" pitchFamily="34" charset="0"/>
              <a:cs typeface="Arial" pitchFamily="34" charset="0"/>
            </a:endParaRPr>
          </a:p>
          <a:p>
            <a:pPr algn="just"/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spațiul </a:t>
            </a:r>
            <a:r>
              <a:rPr lang="vi-VN" dirty="0">
                <a:latin typeface="Arial" pitchFamily="34" charset="0"/>
                <a:cs typeface="Arial" pitchFamily="34" charset="0"/>
              </a:rPr>
              <a:t>2, dreapta jos va conține următoarele informaţii: textele „Proiectant” și „Executant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menţiunea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denumirii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proiectantului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și</a:t>
            </a:r>
            <a:r>
              <a:rPr lang="en-US" dirty="0"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executantului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textele</a:t>
            </a:r>
            <a:r>
              <a:rPr lang="en-US" dirty="0">
                <a:latin typeface="Arial" pitchFamily="34" charset="0"/>
                <a:cs typeface="Arial" pitchFamily="34" charset="0"/>
              </a:rPr>
              <a:t> „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Demarare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şi </a:t>
            </a:r>
            <a:r>
              <a:rPr lang="vi-VN" dirty="0">
                <a:latin typeface="Arial" pitchFamily="34" charset="0"/>
                <a:cs typeface="Arial" pitchFamily="34" charset="0"/>
              </a:rPr>
              <a:t>„Finalizare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”; </a:t>
            </a:r>
            <a:r>
              <a:rPr lang="vi-VN" dirty="0">
                <a:latin typeface="Arial" pitchFamily="34" charset="0"/>
                <a:cs typeface="Arial" pitchFamily="34" charset="0"/>
              </a:rPr>
              <a:t>menţiunea datei la care a fost demarată implementarea proiectului și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datei </a:t>
            </a:r>
            <a:r>
              <a:rPr lang="it-IT" dirty="0">
                <a:latin typeface="Arial" pitchFamily="34" charset="0"/>
                <a:cs typeface="Arial" pitchFamily="34" charset="0"/>
              </a:rPr>
              <a:t>la care se prevede finalizarea implementării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proiectului.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endParaRPr lang="ro-RO" dirty="0"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36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31247" y="1892611"/>
            <a:ext cx="15422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ATENȚIE!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3749" y="4487804"/>
            <a:ext cx="84884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>
                <a:latin typeface="Arial" pitchFamily="34" charset="0"/>
                <a:cs typeface="Arial" pitchFamily="34" charset="0"/>
              </a:rPr>
              <a:t>Pentru realizarea panourilor, plăcuțelor și autocolantelor informative ale proiectelor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finanțate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Axa</a:t>
            </a:r>
            <a:r>
              <a:rPr lang="en-US" dirty="0">
                <a:latin typeface="Arial" pitchFamily="34" charset="0"/>
                <a:cs typeface="Arial" pitchFamily="34" charset="0"/>
              </a:rPr>
              <a:t> IV – LEADER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prin</a:t>
            </a:r>
            <a:r>
              <a:rPr lang="en-US" dirty="0">
                <a:latin typeface="Arial" pitchFamily="34" charset="0"/>
                <a:cs typeface="Arial" pitchFamily="34" charset="0"/>
              </a:rPr>
              <a:t> GAL se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utiliza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modelele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specifice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prezentate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pagina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internet </a:t>
            </a:r>
            <a:r>
              <a:rPr lang="ro-RO" dirty="0" smtClean="0">
                <a:latin typeface="Arial" pitchFamily="34" charset="0"/>
                <a:cs typeface="Arial" pitchFamily="34" charset="0"/>
                <a:hlinkClick r:id="rId8"/>
              </a:rPr>
              <a:t>www.apdrp.ro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dirty="0" smtClean="0">
                <a:latin typeface="Arial" pitchFamily="34" charset="0"/>
                <a:cs typeface="Arial" pitchFamily="34" charset="0"/>
                <a:hlinkClick r:id="rId9"/>
              </a:rPr>
              <a:t>www.afir.madr.ro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t-IT" dirty="0">
                <a:latin typeface="Arial" pitchFamily="34" charset="0"/>
                <a:cs typeface="Arial" pitchFamily="34" charset="0"/>
              </a:rPr>
              <a:t>domeniul Informații utile, secțiunea Elemente de identitate vizuală.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2294826"/>
            <a:ext cx="85228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>
                <a:latin typeface="Arial" pitchFamily="34" charset="0"/>
                <a:cs typeface="Arial" pitchFamily="34" charset="0"/>
              </a:rPr>
              <a:t>Materialele publicitare 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trebuie amplasate în mod obligatoriu la proiectele </a:t>
            </a:r>
            <a:r>
              <a:rPr lang="it-IT" b="1" dirty="0" smtClean="0">
                <a:latin typeface="Arial" pitchFamily="34" charset="0"/>
                <a:cs typeface="Arial" pitchFamily="34" charset="0"/>
              </a:rPr>
              <a:t>finanţate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prin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PNDR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bunurile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achiziţionate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prin</a:t>
            </a:r>
            <a:r>
              <a:rPr lang="en-US" dirty="0">
                <a:latin typeface="Arial" pitchFamily="34" charset="0"/>
                <a:cs typeface="Arial" pitchFamily="34" charset="0"/>
              </a:rPr>
              <a:t> PNDR, conform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prevederilor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Contractului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Finanţare</a:t>
            </a:r>
            <a:r>
              <a:rPr lang="ro-RO" dirty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068" y="3429000"/>
            <a:ext cx="85621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>
                <a:latin typeface="Arial" pitchFamily="34" charset="0"/>
                <a:cs typeface="Arial" pitchFamily="34" charset="0"/>
              </a:rPr>
              <a:t>Elementele de identitate vizuală ale proiectului 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vor fi afişate pe întreaga perioadă de 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realizare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investiţiei finanţate prin PNDR precum şi pentru o perioadă obligatorie de minimum 5 ani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vi-VN" dirty="0">
                <a:latin typeface="Arial" pitchFamily="34" charset="0"/>
                <a:cs typeface="Arial" pitchFamily="34" charset="0"/>
              </a:rPr>
              <a:t>data contractării proiectului.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87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5351" y="2348880"/>
            <a:ext cx="889434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vi-VN" dirty="0">
                <a:latin typeface="Arial" pitchFamily="34" charset="0"/>
                <a:cs typeface="Arial" pitchFamily="34" charset="0"/>
              </a:rPr>
              <a:t>eneficiarii PNDR care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prin proiect și-au propus achiziționarea de </a:t>
            </a:r>
            <a:r>
              <a:rPr lang="ro-RO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mașini, utilaje și echipamente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vor realiza și aplica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AUTOCOLANTELE INFORMATIVE PUBLICITARE</a:t>
            </a:r>
            <a:endParaRPr lang="ro-RO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vi-VN" dirty="0">
                <a:latin typeface="Arial" pitchFamily="34" charset="0"/>
                <a:cs typeface="Arial" pitchFamily="34" charset="0"/>
              </a:rPr>
              <a:t>eneficiarii PNDR care au obținut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finanțare</a:t>
            </a:r>
            <a:r>
              <a:rPr lang="en-US" dirty="0">
                <a:latin typeface="Arial" pitchFamily="34" charset="0"/>
                <a:cs typeface="Arial" pitchFamily="34" charset="0"/>
              </a:rPr>
              <a:t> cu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fonduri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europene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prin</a:t>
            </a:r>
            <a:r>
              <a:rPr lang="en-US" dirty="0">
                <a:latin typeface="Arial" pitchFamily="34" charset="0"/>
                <a:cs typeface="Arial" pitchFamily="34" charset="0"/>
              </a:rPr>
              <a:t> PNDR de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peste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50</a:t>
            </a:r>
            <a:r>
              <a:rPr lang="ro-RO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.000 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euro</a:t>
            </a:r>
            <a:r>
              <a:rPr lang="ro-RO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vor realiza și aplica 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PANOURI INFORMATIVE PUBLICITARE</a:t>
            </a:r>
            <a:endParaRPr lang="ro-RO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o-RO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vi-VN" dirty="0">
                <a:latin typeface="Arial" pitchFamily="34" charset="0"/>
                <a:cs typeface="Arial" pitchFamily="34" charset="0"/>
              </a:rPr>
              <a:t>eneficiarii PNDR care au obținut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finanțare</a:t>
            </a:r>
            <a:r>
              <a:rPr lang="en-US" dirty="0">
                <a:latin typeface="Arial" pitchFamily="34" charset="0"/>
                <a:cs typeface="Arial" pitchFamily="34" charset="0"/>
              </a:rPr>
              <a:t> cu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fonduri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europene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prin</a:t>
            </a:r>
            <a:r>
              <a:rPr lang="en-US" dirty="0">
                <a:latin typeface="Arial" pitchFamily="34" charset="0"/>
                <a:cs typeface="Arial" pitchFamily="34" charset="0"/>
              </a:rPr>
              <a:t> PNDR de </a:t>
            </a:r>
            <a:r>
              <a:rPr lang="ro-RO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până 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50.000 de euro</a:t>
            </a:r>
            <a:r>
              <a:rPr lang="ro-RO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vor realiza </a:t>
            </a:r>
            <a:r>
              <a:rPr lang="ro-RO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AFIȘE INFORMATIVE PUBLICITARE</a:t>
            </a:r>
            <a:endParaRPr lang="ro-RO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o-RO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>
                <a:latin typeface="Arial" pitchFamily="34" charset="0"/>
                <a:cs typeface="Arial" pitchFamily="34" charset="0"/>
              </a:rPr>
              <a:t>B</a:t>
            </a:r>
            <a:r>
              <a:rPr lang="vi-VN" dirty="0">
                <a:latin typeface="Arial" pitchFamily="34" charset="0"/>
                <a:cs typeface="Arial" pitchFamily="34" charset="0"/>
              </a:rPr>
              <a:t>eneficiarii PNDR care au obținut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finanțare</a:t>
            </a:r>
            <a:r>
              <a:rPr lang="en-US" dirty="0">
                <a:latin typeface="Arial" pitchFamily="34" charset="0"/>
                <a:cs typeface="Arial" pitchFamily="34" charset="0"/>
              </a:rPr>
              <a:t> cu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fonduri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europene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prin</a:t>
            </a:r>
            <a:r>
              <a:rPr lang="en-US" dirty="0">
                <a:latin typeface="Arial" pitchFamily="34" charset="0"/>
                <a:cs typeface="Arial" pitchFamily="34" charset="0"/>
              </a:rPr>
              <a:t> PNDR de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peste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50.000 de euro</a:t>
            </a:r>
            <a:r>
              <a:rPr lang="ro-RO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vor realiza și aplica  </a:t>
            </a:r>
            <a:r>
              <a:rPr lang="vi-VN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PLĂCUŢ</a:t>
            </a:r>
            <a:r>
              <a:rPr lang="ro-RO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vi-VN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INFORMATIV</a:t>
            </a:r>
            <a:r>
              <a:rPr lang="ro-RO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vi-VN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PUBLICITAR</a:t>
            </a:r>
            <a:r>
              <a:rPr lang="ro-RO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o-RO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858" y="1628800"/>
            <a:ext cx="78857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 smtClean="0"/>
              <a:t>CE RESPONSABILITĂȚI OBLIGATORII AU BENEFICIARII?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8845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711091" y="1394783"/>
            <a:ext cx="777686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1600" b="1" dirty="0" smtClean="0">
                <a:latin typeface="Arial" pitchFamily="34" charset="0"/>
                <a:cs typeface="Arial" pitchFamily="34" charset="0"/>
              </a:rPr>
              <a:t>MODEL </a:t>
            </a:r>
            <a:r>
              <a:rPr lang="ro-RO" sz="1600" b="1" dirty="0">
                <a:latin typeface="Arial" pitchFamily="34" charset="0"/>
                <a:cs typeface="Arial" pitchFamily="34" charset="0"/>
              </a:rPr>
              <a:t>MATERIALE DE INFORMARE DE TIP PUBLICITAR</a:t>
            </a:r>
          </a:p>
          <a:p>
            <a:pPr algn="ctr"/>
            <a:r>
              <a:rPr lang="ro-RO" sz="1600" b="1" dirty="0">
                <a:latin typeface="Arial" pitchFamily="34" charset="0"/>
                <a:cs typeface="Arial" pitchFamily="34" charset="0"/>
              </a:rPr>
              <a:t>P</a:t>
            </a:r>
            <a:r>
              <a:rPr lang="vi-VN" sz="1600" b="1" dirty="0">
                <a:latin typeface="Arial" pitchFamily="34" charset="0"/>
                <a:cs typeface="Arial" pitchFamily="34" charset="0"/>
              </a:rPr>
              <a:t>anouri</a:t>
            </a:r>
            <a:r>
              <a:rPr lang="ro-RO" sz="1600" b="1" dirty="0">
                <a:latin typeface="Arial" pitchFamily="34" charset="0"/>
                <a:cs typeface="Arial" pitchFamily="34" charset="0"/>
              </a:rPr>
              <a:t>le</a:t>
            </a:r>
            <a:r>
              <a:rPr lang="vi-VN" sz="1600" b="1" dirty="0">
                <a:latin typeface="Arial" pitchFamily="34" charset="0"/>
                <a:cs typeface="Arial" pitchFamily="34" charset="0"/>
              </a:rPr>
              <a:t>, plăcuţe</a:t>
            </a:r>
            <a:r>
              <a:rPr lang="ro-RO" sz="1600" b="1" dirty="0">
                <a:latin typeface="Arial" pitchFamily="34" charset="0"/>
                <a:cs typeface="Arial" pitchFamily="34" charset="0"/>
              </a:rPr>
              <a:t>le,</a:t>
            </a:r>
            <a:r>
              <a:rPr lang="vi-VN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o-RO" sz="1600" b="1" dirty="0">
                <a:latin typeface="Arial" pitchFamily="34" charset="0"/>
                <a:cs typeface="Arial" pitchFamily="34" charset="0"/>
              </a:rPr>
              <a:t>afișele </a:t>
            </a:r>
            <a:r>
              <a:rPr lang="vi-VN" sz="1600" b="1" dirty="0">
                <a:latin typeface="Arial" pitchFamily="34" charset="0"/>
                <a:cs typeface="Arial" pitchFamily="34" charset="0"/>
              </a:rPr>
              <a:t>şi</a:t>
            </a:r>
            <a:r>
              <a:rPr lang="ro-RO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1600" b="1" dirty="0">
                <a:latin typeface="Arial" pitchFamily="34" charset="0"/>
                <a:cs typeface="Arial" pitchFamily="34" charset="0"/>
              </a:rPr>
              <a:t>autocolante informative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ro-RO" b="1" dirty="0" smtClean="0">
                <a:latin typeface="Arial" pitchFamily="34" charset="0"/>
                <a:cs typeface="Arial" pitchFamily="34" charset="0"/>
              </a:rPr>
              <a:t> </a:t>
            </a:r>
            <a:endParaRPr lang="ro-RO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939" y="2176158"/>
            <a:ext cx="5191562" cy="36972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687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5720" y="1855029"/>
            <a:ext cx="85370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>
                <a:solidFill>
                  <a:srgbClr val="FF0000"/>
                </a:solidFill>
              </a:rPr>
              <a:t>ATENȚIE!!! </a:t>
            </a:r>
          </a:p>
          <a:p>
            <a:pPr algn="just"/>
            <a:r>
              <a:rPr lang="vi-VN" b="1" dirty="0" smtClean="0"/>
              <a:t>Autocolant</a:t>
            </a:r>
            <a:r>
              <a:rPr lang="ro-RO" b="1" dirty="0" smtClean="0"/>
              <a:t>ele informative publicitare</a:t>
            </a:r>
            <a:r>
              <a:rPr lang="vi-VN" b="1" dirty="0" smtClean="0"/>
              <a:t> v</a:t>
            </a:r>
            <a:r>
              <a:rPr lang="ro-RO" b="1" dirty="0" smtClean="0"/>
              <a:t>or</a:t>
            </a:r>
            <a:r>
              <a:rPr lang="vi-VN" b="1" dirty="0" smtClean="0"/>
              <a:t> </a:t>
            </a:r>
            <a:r>
              <a:rPr lang="vi-VN" b="1" dirty="0"/>
              <a:t>fi </a:t>
            </a:r>
            <a:r>
              <a:rPr lang="vi-VN" b="1" dirty="0" smtClean="0"/>
              <a:t>realizat</a:t>
            </a:r>
            <a:r>
              <a:rPr lang="ro-RO" b="1" dirty="0" smtClean="0"/>
              <a:t>e</a:t>
            </a:r>
            <a:r>
              <a:rPr lang="vi-VN" b="1" dirty="0" smtClean="0"/>
              <a:t> </a:t>
            </a:r>
            <a:r>
              <a:rPr lang="vi-VN" b="1" dirty="0"/>
              <a:t>în cursul implementării proiectului și aplicat pe </a:t>
            </a:r>
            <a:r>
              <a:rPr lang="vi-VN" b="1" dirty="0" smtClean="0"/>
              <a:t>mașini,</a:t>
            </a:r>
            <a:r>
              <a:rPr lang="ro-RO" b="1" dirty="0" smtClean="0"/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utilaje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b="1" dirty="0" err="1">
                <a:latin typeface="Arial" pitchFamily="34" charset="0"/>
                <a:cs typeface="Arial" pitchFamily="34" charset="0"/>
              </a:rPr>
              <a:t>ș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echipamente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termen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maximum 20 de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zile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calendaristice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la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data</a:t>
            </a:r>
            <a:r>
              <a:rPr lang="ro-RO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</a:rPr>
              <a:t>recepționării </a:t>
            </a:r>
            <a:r>
              <a:rPr lang="vi-VN" b="1" dirty="0">
                <a:solidFill>
                  <a:srgbClr val="FF0000"/>
                </a:solidFill>
              </a:rPr>
              <a:t>respectivelor bunuri.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3170" y="3311576"/>
            <a:ext cx="84991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b="1" dirty="0" smtClean="0">
                <a:latin typeface="Arial" pitchFamily="34" charset="0"/>
                <a:cs typeface="Arial" pitchFamily="34" charset="0"/>
              </a:rPr>
              <a:t>Autocolantele și afișele informative publicitare s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e vor </a:t>
            </a:r>
            <a:r>
              <a:rPr lang="vi-VN" b="1" dirty="0" smtClean="0"/>
              <a:t>amplasa în cea mai vizibilă zonă pe</a:t>
            </a:r>
            <a:r>
              <a:rPr lang="ro-RO" b="1" dirty="0" smtClean="0"/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toate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suprafețele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care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sunt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vizibile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publicului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endParaRPr lang="ro-RO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o-RO" dirty="0" smtClean="0"/>
              <a:t>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 vor amplasa minimum 2 pe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suprafețe diferite (se recomandă realizarea a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aproximativ 9 autocolante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/afișe informative publicitare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, astfel încât să se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poată înlocui în timp, în cazul în care acestea se degradează).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20" y="4930639"/>
            <a:ext cx="82467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>
                <a:latin typeface="Arial" pitchFamily="34" charset="0"/>
                <a:cs typeface="Arial" pitchFamily="34" charset="0"/>
              </a:rPr>
              <a:t>Plăcuţa informativă 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publicitară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se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amplasa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în</a:t>
            </a:r>
            <a:r>
              <a:rPr lang="ro-RO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apropierea 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căii de acces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dirty="0"/>
              <a:t>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recomandă </a:t>
            </a:r>
            <a:r>
              <a:rPr lang="it-IT" dirty="0">
                <a:latin typeface="Arial" pitchFamily="34" charset="0"/>
                <a:cs typeface="Arial" pitchFamily="34" charset="0"/>
              </a:rPr>
              <a:t>realizarea din materiale rezistente la intemperii, pe o durată mare de timp (ex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.: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tablă</a:t>
            </a:r>
            <a:r>
              <a:rPr lang="vi-VN" dirty="0">
                <a:latin typeface="Arial" pitchFamily="34" charset="0"/>
                <a:cs typeface="Arial" pitchFamily="34" charset="0"/>
              </a:rPr>
              <a:t>, PVC etc.).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79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33945" y="1484784"/>
            <a:ext cx="6506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o-RO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revederi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minime</a:t>
            </a:r>
            <a:r>
              <a:rPr lang="ro-RO" b="1" dirty="0">
                <a:latin typeface="Arial" pitchFamily="34" charset="0"/>
                <a:cs typeface="Arial" pitchFamily="34" charset="0"/>
              </a:rPr>
              <a:t> 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materiale de informare de tip publicitar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8459" y="1988840"/>
            <a:ext cx="1980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arenBoth"/>
            </a:pPr>
            <a:r>
              <a:rPr lang="vi-VN" b="1" dirty="0"/>
              <a:t>Amplasarea: </a:t>
            </a:r>
            <a:endParaRPr lang="ro-RO" b="1" dirty="0"/>
          </a:p>
        </p:txBody>
      </p:sp>
      <p:sp>
        <p:nvSpPr>
          <p:cNvPr id="7" name="Rectangle 6"/>
          <p:cNvSpPr/>
          <p:nvPr/>
        </p:nvSpPr>
        <p:spPr>
          <a:xfrm>
            <a:off x="308458" y="2358172"/>
            <a:ext cx="84763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b="1" dirty="0"/>
              <a:t>Plăcuţa informativă </a:t>
            </a:r>
            <a:r>
              <a:rPr lang="vi-VN" b="1" dirty="0" smtClean="0"/>
              <a:t>publicitară</a:t>
            </a:r>
            <a:r>
              <a:rPr lang="ro-RO" b="1" dirty="0" smtClean="0"/>
              <a:t> </a:t>
            </a:r>
            <a:r>
              <a:rPr lang="vi-VN" dirty="0" smtClean="0"/>
              <a:t>se v</a:t>
            </a:r>
            <a:r>
              <a:rPr lang="ro-RO" dirty="0"/>
              <a:t>a</a:t>
            </a:r>
            <a:r>
              <a:rPr lang="vi-VN" dirty="0" smtClean="0"/>
              <a:t> </a:t>
            </a:r>
            <a:r>
              <a:rPr lang="vi-VN" dirty="0"/>
              <a:t>aplica pe un corp imobil, la o înălțime recomandată de 130 – 200 </a:t>
            </a:r>
            <a:r>
              <a:rPr lang="vi-VN" dirty="0" smtClean="0"/>
              <a:t>cm</a:t>
            </a:r>
            <a:r>
              <a:rPr lang="ro-RO" dirty="0" smtClean="0"/>
              <a:t> </a:t>
            </a:r>
            <a:r>
              <a:rPr lang="vi-VN" dirty="0" smtClean="0"/>
              <a:t>(calculat </a:t>
            </a:r>
            <a:r>
              <a:rPr lang="vi-VN" dirty="0"/>
              <a:t>de la sol la marginea de jos a plăcuței) faţă de nivelul solului; se vor amplasa </a:t>
            </a:r>
            <a:r>
              <a:rPr lang="vi-VN" dirty="0" smtClean="0"/>
              <a:t>în</a:t>
            </a:r>
            <a:r>
              <a:rPr lang="ro-RO" dirty="0" smtClean="0"/>
              <a:t> </a:t>
            </a:r>
            <a:r>
              <a:rPr lang="vi-VN" dirty="0" smtClean="0"/>
              <a:t>apropierea </a:t>
            </a:r>
            <a:r>
              <a:rPr lang="vi-VN" dirty="0"/>
              <a:t>căii de acces.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8459" y="3288866"/>
            <a:ext cx="84763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latin typeface="Arial" pitchFamily="34" charset="0"/>
                <a:cs typeface="Arial" pitchFamily="34" charset="0"/>
              </a:rPr>
              <a:t>Autocolantele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informative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publicitare</a:t>
            </a:r>
            <a:r>
              <a:rPr lang="ro-RO" b="1" dirty="0"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s</a:t>
            </a:r>
            <a:r>
              <a:rPr lang="vi-VN" dirty="0">
                <a:latin typeface="Arial" pitchFamily="34" charset="0"/>
                <a:cs typeface="Arial" pitchFamily="34" charset="0"/>
              </a:rPr>
              <a:t>e vor aplica pe suprafața exterioară a mașinii, utilajului și echipamentului, la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vi-VN" dirty="0">
                <a:latin typeface="Arial" pitchFamily="34" charset="0"/>
                <a:cs typeface="Arial" pitchFamily="34" charset="0"/>
              </a:rPr>
              <a:t>o distanță minimă de 10 cm de marginile exterioare; </a:t>
            </a:r>
            <a:endParaRPr lang="ro-R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8459" y="4256130"/>
            <a:ext cx="85001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Afișul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informativ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publicitar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>
                <a:latin typeface="Arial" pitchFamily="34" charset="0"/>
                <a:cs typeface="Arial" pitchFamily="34" charset="0"/>
              </a:rPr>
              <a:t>se vor aplica pe suprafața exterioară sau în imediata vecinătate (dacă nu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se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poate </a:t>
            </a:r>
            <a:r>
              <a:rPr lang="vi-VN" dirty="0">
                <a:latin typeface="Arial" pitchFamily="34" charset="0"/>
                <a:cs typeface="Arial" pitchFamily="34" charset="0"/>
              </a:rPr>
              <a:t>aplica corect pe suprafața exterioară) a spaţiului în care se implementează proiectul, la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distanță </a:t>
            </a:r>
            <a:r>
              <a:rPr lang="pt-BR" dirty="0">
                <a:latin typeface="Arial" pitchFamily="34" charset="0"/>
                <a:cs typeface="Arial" pitchFamily="34" charset="0"/>
              </a:rPr>
              <a:t>minimă de 10 cm de marginile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exterioare</a:t>
            </a:r>
            <a:r>
              <a:rPr lang="ro-RO" dirty="0">
                <a:latin typeface="Arial" pitchFamily="34" charset="0"/>
                <a:cs typeface="Arial" pitchFamily="34" charset="0"/>
              </a:rPr>
              <a:t>.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A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fișele </a:t>
            </a:r>
            <a:r>
              <a:rPr lang="vi-VN" dirty="0">
                <a:latin typeface="Arial" pitchFamily="34" charset="0"/>
                <a:cs typeface="Arial" pitchFamily="34" charset="0"/>
              </a:rPr>
              <a:t>vor fi amplasate astfel încât partea de jos a afișului să fie la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o înălțime de minim 130 cm și maxim 200 cm.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04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62171" y="1484784"/>
            <a:ext cx="854639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(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2)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Elaborarea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și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producerea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: </a:t>
            </a:r>
            <a:endParaRPr lang="ro-RO" b="1" dirty="0" smtClean="0">
              <a:latin typeface="Arial" pitchFamily="34" charset="0"/>
              <a:cs typeface="Arial" pitchFamily="34" charset="0"/>
            </a:endParaRPr>
          </a:p>
          <a:p>
            <a:endParaRPr lang="ro-RO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o-RO" dirty="0" smtClean="0">
                <a:latin typeface="Arial" pitchFamily="34" charset="0"/>
                <a:cs typeface="Arial" pitchFamily="34" charset="0"/>
              </a:rPr>
              <a:t>Toate materialele publicitare vor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fi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realizate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policromie</a:t>
            </a:r>
            <a:r>
              <a:rPr lang="ro-RO" dirty="0">
                <a:latin typeface="Arial" pitchFamily="34" charset="0"/>
                <a:cs typeface="Arial" pitchFamily="34" charset="0"/>
              </a:rPr>
              <a:t> pe fundal alb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;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endParaRPr lang="ro-RO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o-RO" dirty="0">
                <a:latin typeface="Arial" pitchFamily="34" charset="0"/>
                <a:cs typeface="Arial" pitchFamily="34" charset="0"/>
              </a:rPr>
              <a:t>F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ontul </a:t>
            </a:r>
            <a:r>
              <a:rPr lang="it-IT" dirty="0">
                <a:latin typeface="Arial" pitchFamily="34" charset="0"/>
                <a:cs typeface="Arial" pitchFamily="34" charset="0"/>
              </a:rPr>
              <a:t>utilizat pentru text va fi Calibri, negru, alb (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pentru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textul </a:t>
            </a:r>
            <a:r>
              <a:rPr lang="vi-VN" dirty="0">
                <a:latin typeface="Arial" pitchFamily="34" charset="0"/>
                <a:cs typeface="Arial" pitchFamily="34" charset="0"/>
              </a:rPr>
              <a:t>aplicat în caseta albastră) și albastru (pentru PNDR și FEADR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);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o-RO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arginea </a:t>
            </a:r>
            <a:r>
              <a:rPr lang="vi-VN" dirty="0">
                <a:latin typeface="Arial" pitchFamily="34" charset="0"/>
                <a:cs typeface="Arial" pitchFamily="34" charset="0"/>
              </a:rPr>
              <a:t>exterioară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de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siguranţă </a:t>
            </a:r>
            <a:r>
              <a:rPr lang="vi-VN" dirty="0">
                <a:latin typeface="Arial" pitchFamily="34" charset="0"/>
                <a:cs typeface="Arial" pitchFamily="34" charset="0"/>
              </a:rPr>
              <a:t>între limita exterioară a autocolantului şi elemente de conţinut ale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acestuia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va </a:t>
            </a:r>
            <a:r>
              <a:rPr lang="vi-VN" dirty="0">
                <a:latin typeface="Arial" pitchFamily="34" charset="0"/>
                <a:cs typeface="Arial" pitchFamily="34" charset="0"/>
              </a:rPr>
              <a:t>fi de 0,5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cm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 la autocolante și afișe și de 3 cm  în cazul plăcuțelor  informative</a:t>
            </a:r>
          </a:p>
          <a:p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o-RO" dirty="0">
                <a:latin typeface="Arial" pitchFamily="34" charset="0"/>
                <a:cs typeface="Arial" pitchFamily="34" charset="0"/>
              </a:rPr>
              <a:t>D</a:t>
            </a:r>
            <a:r>
              <a:rPr lang="it-IT" dirty="0">
                <a:latin typeface="Arial" pitchFamily="34" charset="0"/>
                <a:cs typeface="Arial" pitchFamily="34" charset="0"/>
              </a:rPr>
              <a:t>imensiun</a:t>
            </a:r>
            <a:r>
              <a:rPr lang="ro-RO" dirty="0">
                <a:latin typeface="Arial" pitchFamily="34" charset="0"/>
                <a:cs typeface="Arial" pitchFamily="34" charset="0"/>
              </a:rPr>
              <a:t>i: 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   - Autocolante: </a:t>
            </a:r>
            <a:r>
              <a:rPr lang="it-IT" dirty="0">
                <a:latin typeface="Arial" pitchFamily="34" charset="0"/>
                <a:cs typeface="Arial" pitchFamily="34" charset="0"/>
              </a:rPr>
              <a:t>înălţime 15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vi-VN" dirty="0">
                <a:latin typeface="Arial" pitchFamily="34" charset="0"/>
                <a:cs typeface="Arial" pitchFamily="34" charset="0"/>
              </a:rPr>
              <a:t>cm; lăţime 21 cm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;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latin typeface="Arial" pitchFamily="34" charset="0"/>
                <a:cs typeface="Arial" pitchFamily="34" charset="0"/>
              </a:rPr>
              <a:t>     - Afișe informative: </a:t>
            </a:r>
            <a:r>
              <a:rPr lang="vi-VN" dirty="0">
                <a:latin typeface="Arial" pitchFamily="34" charset="0"/>
                <a:cs typeface="Arial" pitchFamily="34" charset="0"/>
              </a:rPr>
              <a:t>înălţime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59,4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fr-FR" dirty="0">
                <a:latin typeface="Arial" pitchFamily="34" charset="0"/>
                <a:cs typeface="Arial" pitchFamily="34" charset="0"/>
              </a:rPr>
              <a:t>42 cm (format standard A2), portrait/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vertica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l</a:t>
            </a:r>
          </a:p>
          <a:p>
            <a:r>
              <a:rPr lang="ro-RO" dirty="0" smtClean="0">
                <a:latin typeface="Arial" pitchFamily="34" charset="0"/>
                <a:cs typeface="Arial" pitchFamily="34" charset="0"/>
              </a:rPr>
              <a:t>     - Plăcuța informativă publicitară: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înălţime 50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cm; lăţime 70 cm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2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4588" y="1815279"/>
            <a:ext cx="84130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(3) Elementele de </a:t>
            </a:r>
            <a:r>
              <a:rPr lang="it-IT" b="1" dirty="0" smtClean="0"/>
              <a:t>informare</a:t>
            </a:r>
            <a:r>
              <a:rPr lang="ro-RO" b="1" dirty="0"/>
              <a:t>: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7504" y="2184611"/>
            <a:ext cx="87010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stânga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sus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stema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Guvernului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României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dreapta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sus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steagul</a:t>
            </a:r>
            <a:r>
              <a:rPr lang="en-US" dirty="0">
                <a:latin typeface="Arial" pitchFamily="34" charset="0"/>
                <a:cs typeface="Arial" pitchFamily="34" charset="0"/>
              </a:rPr>
              <a:t> UE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și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textul</a:t>
            </a:r>
            <a:r>
              <a:rPr lang="en-US" dirty="0">
                <a:latin typeface="Arial" pitchFamily="34" charset="0"/>
                <a:cs typeface="Arial" pitchFamily="34" charset="0"/>
              </a:rPr>
              <a:t> UNIUNEA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EUROPEANĂ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centru </a:t>
            </a:r>
            <a:r>
              <a:rPr lang="vi-VN" dirty="0">
                <a:latin typeface="Arial" pitchFamily="34" charset="0"/>
                <a:cs typeface="Arial" pitchFamily="34" charset="0"/>
              </a:rPr>
              <a:t>sus, în mijloc, următoarele texte: „Programul Naţional de Dezvoltare Rurală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„</a:t>
            </a:r>
            <a:r>
              <a:rPr lang="vi-VN" dirty="0">
                <a:latin typeface="Arial" pitchFamily="34" charset="0"/>
                <a:cs typeface="Arial" pitchFamily="34" charset="0"/>
              </a:rPr>
              <a:t>Program finanţat de Uniunea Europeană şi Guvernul României prin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vi-VN" dirty="0">
                <a:latin typeface="Arial" pitchFamily="34" charset="0"/>
                <a:cs typeface="Arial" pitchFamily="34" charset="0"/>
              </a:rPr>
              <a:t>„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Fondul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European </a:t>
            </a:r>
            <a:r>
              <a:rPr lang="it-IT" dirty="0">
                <a:latin typeface="Arial" pitchFamily="34" charset="0"/>
                <a:cs typeface="Arial" pitchFamily="34" charset="0"/>
              </a:rPr>
              <a:t>Agricol pentru Dezvoltare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Rurală”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caseta1</a:t>
            </a:r>
            <a:r>
              <a:rPr lang="vi-VN" dirty="0">
                <a:latin typeface="Arial" pitchFamily="34" charset="0"/>
                <a:cs typeface="Arial" pitchFamily="34" charset="0"/>
              </a:rPr>
              <a:t>, stânga sus, va conține următoarele informaţii: textul „Proiect finanţat cu fonduri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vi-VN" dirty="0">
                <a:latin typeface="Arial" pitchFamily="34" charset="0"/>
                <a:cs typeface="Arial" pitchFamily="34" charset="0"/>
              </a:rPr>
              <a:t>europene nerambursabile prin Programul Naţional de Dezvoltare Rurală (PNDR);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denumirea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proiectului</a:t>
            </a:r>
            <a:r>
              <a:rPr lang="en-US" dirty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textul</a:t>
            </a:r>
            <a:r>
              <a:rPr lang="en-US" dirty="0">
                <a:latin typeface="Arial" pitchFamily="34" charset="0"/>
                <a:cs typeface="Arial" pitchFamily="34" charset="0"/>
              </a:rPr>
              <a:t> „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Beneficiar</a:t>
            </a:r>
            <a:r>
              <a:rPr lang="en-US" dirty="0">
                <a:latin typeface="Arial" pitchFamily="34" charset="0"/>
                <a:cs typeface="Arial" pitchFamily="34" charset="0"/>
              </a:rPr>
              <a:t>:”;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denumirea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beneficiarului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it-IT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80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BCC\Downloads\Sigla_Uniunii_Europene_cu_tex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277089" cy="109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BCC\Downloads\Sigla_LEAD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48409"/>
            <a:ext cx="1025340" cy="10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BCC\Desktop\GAL septembrie 2012\logo_gal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0384"/>
            <a:ext cx="1428760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9" y="5873448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 descr="C:\Users\Miha\Desktop\Sigle\Guvernul R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8753"/>
            <a:ext cx="1261492" cy="1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Miha\Desktop\Sigle\AFI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4577"/>
            <a:ext cx="16002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4588" y="1815279"/>
            <a:ext cx="84130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(3) Elementele de </a:t>
            </a:r>
            <a:r>
              <a:rPr lang="it-IT" b="1" dirty="0" smtClean="0"/>
              <a:t>informare</a:t>
            </a:r>
            <a:r>
              <a:rPr lang="ro-RO" b="1" dirty="0"/>
              <a:t>: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7504" y="2438866"/>
            <a:ext cx="87010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caseta </a:t>
            </a:r>
            <a:r>
              <a:rPr lang="vi-VN" dirty="0">
                <a:latin typeface="Arial" pitchFamily="34" charset="0"/>
                <a:cs typeface="Arial" pitchFamily="34" charset="0"/>
              </a:rPr>
              <a:t>2, stânga jos, va conține următoarele informaţii: textul „Valoarea totală eligibilă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proiectului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menţionarea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valorii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respective;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textele</a:t>
            </a:r>
            <a:r>
              <a:rPr lang="en-US" dirty="0">
                <a:latin typeface="Arial" pitchFamily="34" charset="0"/>
                <a:cs typeface="Arial" pitchFamily="34" charset="0"/>
              </a:rPr>
              <a:t> „din care”, „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Finanţare</a:t>
            </a:r>
            <a:r>
              <a:rPr lang="ro-RO" dirty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publică</a:t>
            </a:r>
            <a:r>
              <a:rPr lang="vi-VN" dirty="0">
                <a:latin typeface="Arial" pitchFamily="34" charset="0"/>
                <a:cs typeface="Arial" pitchFamily="34" charset="0"/>
              </a:rPr>
              <a:t>” și „Cofinanţare privată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”; </a:t>
            </a:r>
            <a:r>
              <a:rPr lang="vi-VN" dirty="0">
                <a:latin typeface="Arial" pitchFamily="34" charset="0"/>
                <a:cs typeface="Arial" pitchFamily="34" charset="0"/>
              </a:rPr>
              <a:t>menționarea fondurilor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respective.</a:t>
            </a:r>
            <a:endParaRPr lang="ro-RO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vi-VN" dirty="0" smtClean="0"/>
              <a:t>caseta </a:t>
            </a:r>
            <a:r>
              <a:rPr lang="vi-VN" dirty="0"/>
              <a:t>3, dreapta sus, va conține următoarele informaţii: textul „Autoritatea Contractantă</a:t>
            </a:r>
            <a:r>
              <a:rPr lang="vi-VN" dirty="0" smtClean="0"/>
              <a:t>:”</a:t>
            </a:r>
            <a:r>
              <a:rPr lang="en-US" dirty="0" smtClean="0"/>
              <a:t>; </a:t>
            </a:r>
            <a:r>
              <a:rPr lang="en-US" dirty="0" err="1"/>
              <a:t>textul</a:t>
            </a:r>
            <a:r>
              <a:rPr lang="en-US" dirty="0"/>
              <a:t> „AGENȚIA PENTRU FINANȚAREA INVESTIȚIILOR RURALE</a:t>
            </a:r>
            <a:r>
              <a:rPr lang="en-US" dirty="0" smtClean="0"/>
              <a:t>”</a:t>
            </a:r>
            <a:r>
              <a:rPr lang="vi-VN" dirty="0" smtClean="0"/>
              <a:t>; </a:t>
            </a:r>
            <a:r>
              <a:rPr lang="vi-VN" dirty="0"/>
              <a:t>textul „din cadrul Ministerului Agriculturii şi Dezvoltării Rurale</a:t>
            </a:r>
            <a:r>
              <a:rPr lang="vi-VN" dirty="0" smtClean="0"/>
              <a:t>”; </a:t>
            </a:r>
            <a:r>
              <a:rPr lang="vi-VN" dirty="0"/>
              <a:t>sigla </a:t>
            </a:r>
            <a:r>
              <a:rPr lang="vi-VN" dirty="0" smtClean="0"/>
              <a:t>Autorității</a:t>
            </a:r>
            <a:r>
              <a:rPr lang="ro-RO" dirty="0" smtClean="0"/>
              <a:t> </a:t>
            </a:r>
            <a:r>
              <a:rPr lang="en-US" dirty="0" err="1" smtClean="0"/>
              <a:t>Contractante</a:t>
            </a:r>
            <a:r>
              <a:rPr lang="en-US" dirty="0" smtClean="0"/>
              <a:t> . </a:t>
            </a:r>
            <a:r>
              <a:rPr lang="ro-RO" dirty="0" smtClean="0"/>
              <a:t>Dreapta </a:t>
            </a:r>
            <a:r>
              <a:rPr lang="en-US" dirty="0" err="1" smtClean="0"/>
              <a:t>mijloc</a:t>
            </a:r>
            <a:r>
              <a:rPr lang="en-US" dirty="0"/>
              <a:t>, </a:t>
            </a:r>
            <a:r>
              <a:rPr lang="en-US" dirty="0" err="1" smtClean="0"/>
              <a:t>va</a:t>
            </a:r>
            <a:r>
              <a:rPr lang="ro-RO" dirty="0"/>
              <a:t> </a:t>
            </a:r>
            <a:r>
              <a:rPr lang="vi-VN" dirty="0" smtClean="0"/>
              <a:t>conține </a:t>
            </a:r>
            <a:r>
              <a:rPr lang="vi-VN" dirty="0"/>
              <a:t>următoarele informaţii: textul „Proiect finanțat prin LEADER</a:t>
            </a:r>
            <a:r>
              <a:rPr lang="vi-VN" dirty="0" smtClean="0"/>
              <a:t>”; sigla</a:t>
            </a:r>
            <a:r>
              <a:rPr lang="ro-RO" dirty="0" smtClean="0"/>
              <a:t> </a:t>
            </a:r>
            <a:r>
              <a:rPr lang="en-US" dirty="0" smtClean="0"/>
              <a:t>LEADER .</a:t>
            </a:r>
            <a:endParaRPr lang="vi-VN" dirty="0">
              <a:latin typeface="Arial" pitchFamily="34" charset="0"/>
              <a:cs typeface="Arial" pitchFamily="34" charset="0"/>
            </a:endParaRPr>
          </a:p>
          <a:p>
            <a:endParaRPr lang="ro-RO" dirty="0"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3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2515</TotalTime>
  <Words>1061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</dc:creator>
  <cp:lastModifiedBy>Miha</cp:lastModifiedBy>
  <cp:revision>132</cp:revision>
  <cp:lastPrinted>2014-06-20T06:32:57Z</cp:lastPrinted>
  <dcterms:created xsi:type="dcterms:W3CDTF">2012-10-09T22:08:09Z</dcterms:created>
  <dcterms:modified xsi:type="dcterms:W3CDTF">2014-08-29T06:25:32Z</dcterms:modified>
</cp:coreProperties>
</file>