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325" r:id="rId3"/>
    <p:sldId id="327" r:id="rId4"/>
    <p:sldId id="326" r:id="rId5"/>
    <p:sldId id="310" r:id="rId6"/>
    <p:sldId id="328" r:id="rId7"/>
    <p:sldId id="329" r:id="rId8"/>
    <p:sldId id="312" r:id="rId9"/>
    <p:sldId id="315" r:id="rId10"/>
    <p:sldId id="313" r:id="rId11"/>
    <p:sldId id="314" r:id="rId12"/>
    <p:sldId id="316" r:id="rId13"/>
    <p:sldId id="317" r:id="rId14"/>
    <p:sldId id="320" r:id="rId15"/>
    <p:sldId id="321" r:id="rId16"/>
    <p:sldId id="322" r:id="rId17"/>
    <p:sldId id="323" r:id="rId18"/>
    <p:sldId id="309" r:id="rId19"/>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4"/>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6"/>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2"/>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8D522D-0432-4B8C-883A-9A1C6E132A36}" type="datetimeFigureOut">
              <a:rPr lang="ro-RO" smtClean="0"/>
              <a:pPr/>
              <a:t>28.08.2014</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207BB8D-82C0-4673-91AC-5E9A16C31ABD}"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o-R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522D-0432-4B8C-883A-9A1C6E132A36}" type="datetimeFigureOut">
              <a:rPr lang="ro-RO" smtClean="0"/>
              <a:pPr/>
              <a:t>28.08.2014</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7BB8D-82C0-4673-91AC-5E9A16C31ABD}"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hyperlink" Target="http://www.europapentrucetateni.eu/"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3.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4.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5.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6.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7.xml.rels><?xml version="1.0" encoding="UTF-8" standalone="yes"?>
<Relationships xmlns="http://schemas.openxmlformats.org/package/2006/relationships"><Relationship Id="rId8" Type="http://schemas.openxmlformats.org/officeDocument/2006/relationships/hyperlink" Target="http://www.finantare.ro/wp-content/uploads/2013/06/Fondul_ONG_sigla.jpg"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imm.gov.ro/" TargetMode="External"/><Relationship Id="rId5" Type="http://schemas.openxmlformats.org/officeDocument/2006/relationships/hyperlink" Target="http://www.aippimm.ro/" TargetMode="External"/><Relationship Id="rId4" Type="http://schemas.openxmlformats.org/officeDocument/2006/relationships/image" Target="../media/image3.jpe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hyperlink" Target="http://www.finantare.ro/competitie-internationala-de-idei-de-afaceri-sociale.html#Obiective"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hyperlink" Target="http://www.genesis-generation.org/" TargetMode="External"/><Relationship Id="rId4" Type="http://schemas.openxmlformats.org/officeDocument/2006/relationships/image" Target="../media/image3.jpeg"/><Relationship Id="rId9" Type="http://schemas.openxmlformats.org/officeDocument/2006/relationships/hyperlink" Target="http://www.finantare.ro/competitie-internationala-de-idei-de-afaceri-sociale.html#Solicitanti"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google.com/edu/programs/google-rise-awards/index.html#!application" TargetMode="External"/><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hyperlink" Target="https://googlegiving.eresources.com/app/ris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6" name="TextBox 15"/>
          <p:cNvSpPr txBox="1"/>
          <p:nvPr/>
        </p:nvSpPr>
        <p:spPr>
          <a:xfrm>
            <a:off x="392877" y="1528125"/>
            <a:ext cx="8358246" cy="4401205"/>
          </a:xfrm>
          <a:prstGeom prst="rect">
            <a:avLst/>
          </a:prstGeom>
          <a:noFill/>
        </p:spPr>
        <p:txBody>
          <a:bodyPr wrap="square" rtlCol="0">
            <a:spAutoFit/>
          </a:bodyPr>
          <a:lstStyle/>
          <a:p>
            <a:pPr algn="ctr"/>
            <a:endParaRPr lang="ro-RO" sz="3200" b="1" dirty="0" smtClean="0">
              <a:latin typeface="Times New Roman" panose="02020603050405020304" pitchFamily="18" charset="0"/>
              <a:cs typeface="Times New Roman" panose="02020603050405020304" pitchFamily="18" charset="0"/>
            </a:endParaRPr>
          </a:p>
          <a:p>
            <a:pPr algn="ctr"/>
            <a:r>
              <a:rPr lang="ro-RO" sz="3200" b="1" dirty="0" smtClean="0">
                <a:latin typeface="Times New Roman" panose="02020603050405020304" pitchFamily="18" charset="0"/>
                <a:cs typeface="Times New Roman" panose="02020603050405020304" pitchFamily="18" charset="0"/>
              </a:rPr>
              <a:t>CONFERINȚA TEMATICĂ</a:t>
            </a:r>
          </a:p>
          <a:p>
            <a:pPr algn="ctr"/>
            <a:endParaRPr lang="ro-RO" sz="2400" b="1"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a:t>
            </a:r>
            <a:r>
              <a:rPr lang="ro-RO" sz="2400" b="1" dirty="0" smtClean="0">
                <a:latin typeface="Times New Roman" panose="02020603050405020304" pitchFamily="18" charset="0"/>
                <a:cs typeface="Times New Roman" panose="02020603050405020304" pitchFamily="18" charset="0"/>
              </a:rPr>
              <a:t>Creșterea vizibilității investițiilor finanțate prin axa </a:t>
            </a:r>
            <a:r>
              <a:rPr lang="ro-RO" sz="2400" b="1" dirty="0" err="1" smtClean="0">
                <a:latin typeface="Times New Roman" panose="02020603050405020304" pitchFamily="18" charset="0"/>
                <a:cs typeface="Times New Roman" panose="02020603050405020304" pitchFamily="18" charset="0"/>
              </a:rPr>
              <a:t>IV-Leader</a:t>
            </a:r>
            <a:r>
              <a:rPr lang="ro-RO" sz="2400" b="1" dirty="0" smtClean="0">
                <a:latin typeface="Times New Roman" panose="02020603050405020304" pitchFamily="18" charset="0"/>
                <a:cs typeface="Times New Roman" panose="02020603050405020304" pitchFamily="18" charset="0"/>
              </a:rPr>
              <a:t> prin stimularea implicării beneficiarilor” </a:t>
            </a:r>
          </a:p>
          <a:p>
            <a:pPr algn="just"/>
            <a:endParaRPr lang="ro-RO" sz="2400" b="1" dirty="0">
              <a:latin typeface="Times New Roman" panose="02020603050405020304" pitchFamily="18" charset="0"/>
              <a:cs typeface="Times New Roman" panose="02020603050405020304" pitchFamily="18" charset="0"/>
            </a:endParaRPr>
          </a:p>
          <a:p>
            <a:pPr algn="just"/>
            <a:r>
              <a:rPr lang="ro-RO" sz="2400" b="1" dirty="0" smtClean="0">
                <a:solidFill>
                  <a:srgbClr val="00B050"/>
                </a:solidFill>
                <a:latin typeface="Times New Roman" panose="02020603050405020304" pitchFamily="18" charset="0"/>
                <a:cs typeface="Times New Roman" panose="02020603050405020304" pitchFamily="18" charset="0"/>
              </a:rPr>
              <a:t>    </a:t>
            </a:r>
            <a:r>
              <a:rPr lang="en-US" sz="2400" b="1" dirty="0" smtClean="0">
                <a:solidFill>
                  <a:srgbClr val="00B050"/>
                </a:solidFill>
                <a:latin typeface="Times New Roman" panose="02020603050405020304" pitchFamily="18" charset="0"/>
                <a:cs typeface="Times New Roman" panose="02020603050405020304" pitchFamily="18" charset="0"/>
              </a:rPr>
              <a:t>“</a:t>
            </a:r>
            <a:r>
              <a:rPr lang="ro-RO" sz="2400" b="1" dirty="0" smtClean="0">
                <a:solidFill>
                  <a:srgbClr val="00B050"/>
                </a:solidFill>
                <a:latin typeface="Times New Roman" panose="02020603050405020304" pitchFamily="18" charset="0"/>
                <a:cs typeface="Times New Roman" panose="02020603050405020304" pitchFamily="18" charset="0"/>
              </a:rPr>
              <a:t>Alte finanțări disponibile pentru sectoarele public și privat</a:t>
            </a:r>
            <a:r>
              <a:rPr lang="en-US" sz="2400" b="1" dirty="0" smtClean="0">
                <a:solidFill>
                  <a:srgbClr val="00B050"/>
                </a:solidFill>
                <a:latin typeface="Times New Roman" panose="02020603050405020304" pitchFamily="18" charset="0"/>
                <a:cs typeface="Times New Roman" panose="02020603050405020304" pitchFamily="18" charset="0"/>
              </a:rPr>
              <a:t>”</a:t>
            </a:r>
            <a:endParaRPr lang="ro-RO" sz="2400" b="1" dirty="0" smtClean="0">
              <a:solidFill>
                <a:srgbClr val="00B050"/>
              </a:solidFill>
              <a:latin typeface="Times New Roman" panose="02020603050405020304" pitchFamily="18" charset="0"/>
              <a:cs typeface="Times New Roman" panose="02020603050405020304" pitchFamily="18" charset="0"/>
            </a:endParaRPr>
          </a:p>
          <a:p>
            <a:pPr algn="just"/>
            <a:endParaRPr lang="ro-RO" sz="2400" b="1" dirty="0">
              <a:latin typeface="Times New Roman" panose="02020603050405020304" pitchFamily="18" charset="0"/>
              <a:cs typeface="Times New Roman" panose="02020603050405020304" pitchFamily="18" charset="0"/>
            </a:endParaRPr>
          </a:p>
          <a:p>
            <a:endParaRPr lang="ro-RO" sz="2400" b="1" dirty="0" smtClean="0">
              <a:latin typeface="Times New Roman" panose="02020603050405020304" pitchFamily="18" charset="0"/>
              <a:ea typeface="Verdana" pitchFamily="34" charset="0"/>
              <a:cs typeface="Times New Roman" panose="02020603050405020304" pitchFamily="18" charset="0"/>
            </a:endParaRPr>
          </a:p>
          <a:p>
            <a:pPr algn="r"/>
            <a:r>
              <a:rPr lang="ro-RO" sz="2400" b="1" dirty="0" smtClean="0">
                <a:latin typeface="Times New Roman" panose="02020603050405020304" pitchFamily="18" charset="0"/>
                <a:ea typeface="Verdana" pitchFamily="34" charset="0"/>
                <a:cs typeface="Times New Roman" panose="02020603050405020304" pitchFamily="18" charset="0"/>
              </a:rPr>
              <a:t>Jimbolia, 29.08.2014</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10" y="1359256"/>
            <a:ext cx="8292237" cy="4847481"/>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„Europa pentru cetăţeni”</a:t>
            </a:r>
            <a:endParaRPr lang="ro-RO" i="1" dirty="0" smtClean="0">
              <a:latin typeface="Times New Roman" panose="02020603050405020304" pitchFamily="18" charset="0"/>
              <a:cs typeface="Times New Roman" panose="02020603050405020304" pitchFamily="18" charset="0"/>
            </a:endParaRPr>
          </a:p>
          <a:p>
            <a:endParaRPr lang="ro-RO" b="1" i="1" u="sng" dirty="0" smtClean="0">
              <a:latin typeface="Times New Roman" panose="02020603050405020304" pitchFamily="18" charset="0"/>
              <a:cs typeface="Times New Roman" panose="02020603050405020304" pitchFamily="18" charset="0"/>
            </a:endParaRPr>
          </a:p>
          <a:p>
            <a:r>
              <a:rPr lang="ro-RO" b="1" i="1" u="sng" dirty="0" smtClean="0">
                <a:latin typeface="Times New Roman" panose="02020603050405020304" pitchFamily="18" charset="0"/>
                <a:cs typeface="Times New Roman" panose="02020603050405020304" pitchFamily="18" charset="0"/>
              </a:rPr>
              <a:t>Acțiunea </a:t>
            </a:r>
            <a:r>
              <a:rPr lang="ro-RO" b="1" i="1" u="sng" dirty="0" smtClean="0">
                <a:latin typeface="Times New Roman" panose="02020603050405020304" pitchFamily="18" charset="0"/>
                <a:cs typeface="Times New Roman" panose="02020603050405020304" pitchFamily="18" charset="0"/>
              </a:rPr>
              <a:t>2 - Societatea civilă activă în Europa</a:t>
            </a:r>
          </a:p>
          <a:p>
            <a:endParaRPr lang="ro-RO" sz="1700" b="1" dirty="0" smtClean="0">
              <a:latin typeface="Times New Roman" panose="02020603050405020304" pitchFamily="18" charset="0"/>
              <a:cs typeface="Times New Roman" panose="02020603050405020304" pitchFamily="18" charset="0"/>
            </a:endParaRPr>
          </a:p>
          <a:p>
            <a:r>
              <a:rPr lang="it-IT" sz="1700" b="1" dirty="0" smtClean="0">
                <a:latin typeface="Times New Roman" panose="02020603050405020304" pitchFamily="18" charset="0"/>
                <a:cs typeface="Times New Roman" panose="02020603050405020304" pitchFamily="18" charset="0"/>
              </a:rPr>
              <a:t>Măsura 1. Sprijin structural pentru organizaţiile de cercetare in domeniul politicilor publice europene</a:t>
            </a:r>
            <a:endParaRPr lang="ro-RO" sz="1700" b="1" dirty="0" smtClean="0">
              <a:latin typeface="Times New Roman" panose="02020603050405020304" pitchFamily="18" charset="0"/>
              <a:cs typeface="Times New Roman" panose="02020603050405020304" pitchFamily="18" charset="0"/>
            </a:endParaRPr>
          </a:p>
          <a:p>
            <a:r>
              <a:rPr lang="vi-VN" sz="1700" b="1" dirty="0" smtClean="0">
                <a:latin typeface="Times New Roman" panose="02020603050405020304" pitchFamily="18" charset="0"/>
                <a:cs typeface="Times New Roman" panose="02020603050405020304" pitchFamily="18" charset="0"/>
              </a:rPr>
              <a:t>Măsura 2. Sprijin structural pentru organizaţii ale societăţii civile (OSC) la nivelul UE </a:t>
            </a:r>
          </a:p>
          <a:p>
            <a:endParaRPr lang="ro-RO" sz="1700" dirty="0" smtClean="0">
              <a:latin typeface="Times New Roman" panose="02020603050405020304" pitchFamily="18" charset="0"/>
              <a:cs typeface="Times New Roman" panose="02020603050405020304" pitchFamily="18" charset="0"/>
            </a:endParaRPr>
          </a:p>
          <a:p>
            <a:r>
              <a:rPr lang="vi-VN" sz="1700" b="1" dirty="0">
                <a:latin typeface="Times New Roman" panose="02020603050405020304" pitchFamily="18" charset="0"/>
                <a:cs typeface="Times New Roman" panose="02020603050405020304" pitchFamily="18" charset="0"/>
              </a:rPr>
              <a:t>Măsura </a:t>
            </a:r>
            <a:r>
              <a:rPr lang="vi-VN" sz="1700" b="1" dirty="0" smtClean="0">
                <a:latin typeface="Times New Roman" panose="02020603050405020304" pitchFamily="18" charset="0"/>
                <a:cs typeface="Times New Roman" panose="02020603050405020304" pitchFamily="18" charset="0"/>
              </a:rPr>
              <a:t>3</a:t>
            </a:r>
            <a:r>
              <a:rPr lang="ro-RO" sz="1700" b="1" dirty="0" smtClean="0">
                <a:latin typeface="Times New Roman" panose="02020603050405020304" pitchFamily="18" charset="0"/>
                <a:cs typeface="Times New Roman" panose="02020603050405020304" pitchFamily="18" charset="0"/>
              </a:rPr>
              <a:t>.</a:t>
            </a:r>
            <a:r>
              <a:rPr lang="vi-VN" sz="1700" b="1" dirty="0" smtClean="0">
                <a:latin typeface="Times New Roman" panose="02020603050405020304" pitchFamily="18" charset="0"/>
                <a:cs typeface="Times New Roman" panose="02020603050405020304" pitchFamily="18" charset="0"/>
              </a:rPr>
              <a:t> </a:t>
            </a:r>
            <a:r>
              <a:rPr lang="vi-VN" sz="1700" b="1" dirty="0">
                <a:latin typeface="Times New Roman" panose="02020603050405020304" pitchFamily="18" charset="0"/>
                <a:cs typeface="Times New Roman" panose="02020603050405020304" pitchFamily="18" charset="0"/>
              </a:rPr>
              <a:t>- Sprijin pentru proiectele iniţiate de organizaţii ale societăţii civile </a:t>
            </a:r>
            <a:endParaRPr lang="ro-RO" sz="1700" b="1" dirty="0" smtClean="0">
              <a:latin typeface="Times New Roman" panose="02020603050405020304" pitchFamily="18" charset="0"/>
              <a:cs typeface="Times New Roman" panose="02020603050405020304" pitchFamily="18" charset="0"/>
            </a:endParaRPr>
          </a:p>
          <a:p>
            <a:r>
              <a:rPr lang="vi-VN" sz="1700" dirty="0">
                <a:latin typeface="Times New Roman" panose="02020603050405020304" pitchFamily="18" charset="0"/>
                <a:cs typeface="Times New Roman" panose="02020603050405020304" pitchFamily="18" charset="0"/>
              </a:rPr>
              <a:t>Scopul acestei măsuri este de a sprijini proiecte concrete promovate de organizaţii ale societăţii civile (OSC) care aparţin diferitelor ţări participante. Aceste proiecte ar trebui să sporească sensibilizarea publicului cu privire la probleme de interes european şi să contribuie la încurajarea înţelegerii reciproce a diferitelor culturi şi identificarea valorilor comune prin cooperare la nivel european.</a:t>
            </a:r>
          </a:p>
          <a:p>
            <a:r>
              <a:rPr lang="vi-VN" sz="1700" b="1" dirty="0">
                <a:latin typeface="Times New Roman" panose="02020603050405020304" pitchFamily="18" charset="0"/>
                <a:cs typeface="Times New Roman" panose="02020603050405020304" pitchFamily="18" charset="0"/>
              </a:rPr>
              <a:t>Un proiect trebuie să implice cel puţin 2 ţări participante, din care cel puţin una este un stat membru al UE. Durata maximă a proiectelor este de 18 luni.</a:t>
            </a:r>
          </a:p>
          <a:p>
            <a:endParaRPr lang="ro-RO" sz="1700" dirty="0" smtClean="0">
              <a:latin typeface="Times New Roman" panose="02020603050405020304" pitchFamily="18" charset="0"/>
              <a:cs typeface="Times New Roman" panose="02020603050405020304" pitchFamily="18" charset="0"/>
            </a:endParaRPr>
          </a:p>
          <a:p>
            <a:r>
              <a:rPr lang="vi-VN" sz="1700" b="1" dirty="0">
                <a:latin typeface="Times New Roman" panose="02020603050405020304" pitchFamily="18" charset="0"/>
                <a:cs typeface="Times New Roman" panose="02020603050405020304" pitchFamily="18" charset="0"/>
              </a:rPr>
              <a:t>Subvenţia acordată pentru un proiect poate varia între 10.000 - 150.000 de euro.</a:t>
            </a:r>
            <a:endParaRPr lang="ro-RO" sz="17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304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87694"/>
            <a:ext cx="8292237" cy="5447645"/>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a:t>
            </a:r>
            <a:r>
              <a:rPr lang="ro-RO" b="1" i="1" dirty="0">
                <a:latin typeface="Times New Roman" panose="02020603050405020304" pitchFamily="18" charset="0"/>
                <a:cs typeface="Times New Roman" panose="02020603050405020304" pitchFamily="18" charset="0"/>
              </a:rPr>
              <a:t>„Europa pentru cetăţeni</a:t>
            </a:r>
            <a:r>
              <a:rPr lang="ro-RO" b="1" i="1" dirty="0" smtClean="0">
                <a:latin typeface="Times New Roman" panose="02020603050405020304" pitchFamily="18" charset="0"/>
                <a:cs typeface="Times New Roman" panose="02020603050405020304" pitchFamily="18" charset="0"/>
              </a:rPr>
              <a:t>”</a:t>
            </a:r>
          </a:p>
          <a:p>
            <a:endParaRPr lang="ro-RO" b="1" i="1" u="sng" dirty="0" smtClean="0">
              <a:latin typeface="Times New Roman" panose="02020603050405020304" pitchFamily="18" charset="0"/>
              <a:cs typeface="Times New Roman" panose="02020603050405020304" pitchFamily="18" charset="0"/>
            </a:endParaRPr>
          </a:p>
          <a:p>
            <a:r>
              <a:rPr lang="vi-VN" b="1" i="1" u="sng" dirty="0" smtClean="0">
                <a:latin typeface="Times New Roman" panose="02020603050405020304" pitchFamily="18" charset="0"/>
                <a:cs typeface="Times New Roman" panose="02020603050405020304" pitchFamily="18" charset="0"/>
              </a:rPr>
              <a:t>Acţiunea </a:t>
            </a:r>
            <a:r>
              <a:rPr lang="vi-VN" b="1" i="1" u="sng" dirty="0" smtClean="0">
                <a:latin typeface="Times New Roman" panose="02020603050405020304" pitchFamily="18" charset="0"/>
                <a:cs typeface="Times New Roman" panose="02020603050405020304" pitchFamily="18" charset="0"/>
              </a:rPr>
              <a:t>3 - Impreună pentru Europa</a:t>
            </a:r>
            <a:r>
              <a:rPr lang="ro-RO" b="1" i="1" u="sng" dirty="0" smtClean="0">
                <a:latin typeface="Times New Roman" panose="02020603050405020304" pitchFamily="18" charset="0"/>
                <a:cs typeface="Times New Roman" panose="02020603050405020304" pitchFamily="18" charset="0"/>
              </a:rPr>
              <a:t> </a:t>
            </a:r>
            <a:r>
              <a:rPr lang="vi-VN" b="1" i="1" u="sng" dirty="0" smtClean="0">
                <a:latin typeface="Times New Roman" panose="02020603050405020304" pitchFamily="18" charset="0"/>
                <a:cs typeface="Times New Roman" panose="02020603050405020304" pitchFamily="18" charset="0"/>
              </a:rPr>
              <a:t> </a:t>
            </a:r>
            <a:endParaRPr lang="ro-RO" b="1" i="1" u="sng" dirty="0" smtClean="0">
              <a:latin typeface="Times New Roman" panose="02020603050405020304" pitchFamily="18" charset="0"/>
              <a:cs typeface="Times New Roman" panose="02020603050405020304" pitchFamily="18" charset="0"/>
            </a:endParaRPr>
          </a:p>
          <a:p>
            <a:endParaRPr lang="ro-RO" sz="1600" b="1" dirty="0" smtClean="0">
              <a:latin typeface="Times New Roman" panose="02020603050405020304" pitchFamily="18" charset="0"/>
              <a:cs typeface="Times New Roman" panose="02020603050405020304" pitchFamily="18" charset="0"/>
            </a:endParaRPr>
          </a:p>
          <a:p>
            <a:r>
              <a:rPr lang="ro-RO" sz="1600" b="1" dirty="0" smtClean="0">
                <a:latin typeface="Times New Roman" panose="02020603050405020304" pitchFamily="18" charset="0"/>
                <a:cs typeface="Times New Roman" panose="02020603050405020304" pitchFamily="18" charset="0"/>
              </a:rPr>
              <a:t>Evenimente </a:t>
            </a:r>
            <a:r>
              <a:rPr lang="ro-RO" sz="1600" b="1" dirty="0">
                <a:latin typeface="Times New Roman" panose="02020603050405020304" pitchFamily="18" charset="0"/>
                <a:cs typeface="Times New Roman" panose="02020603050405020304" pitchFamily="18" charset="0"/>
              </a:rPr>
              <a:t>de mare vizibilitate </a:t>
            </a:r>
          </a:p>
          <a:p>
            <a:r>
              <a:rPr lang="ro-RO" sz="1600" b="1" dirty="0">
                <a:latin typeface="Times New Roman" panose="02020603050405020304" pitchFamily="18" charset="0"/>
                <a:cs typeface="Times New Roman" panose="02020603050405020304" pitchFamily="18" charset="0"/>
              </a:rPr>
              <a:t>Studii </a:t>
            </a:r>
          </a:p>
          <a:p>
            <a:r>
              <a:rPr lang="ro-RO" sz="1600" b="1" dirty="0">
                <a:latin typeface="Times New Roman" panose="02020603050405020304" pitchFamily="18" charset="0"/>
                <a:cs typeface="Times New Roman" panose="02020603050405020304" pitchFamily="18" charset="0"/>
              </a:rPr>
              <a:t>Instrumente de informare şi difuzare </a:t>
            </a:r>
            <a:endParaRPr lang="ro-RO" sz="1600" b="1" dirty="0" smtClean="0">
              <a:latin typeface="Times New Roman" panose="02020603050405020304" pitchFamily="18" charset="0"/>
              <a:cs typeface="Times New Roman" panose="02020603050405020304" pitchFamily="18" charset="0"/>
            </a:endParaRPr>
          </a:p>
          <a:p>
            <a:r>
              <a:rPr lang="ro-RO" sz="1600" b="1" i="1" dirty="0" smtClean="0">
                <a:latin typeface="Times New Roman" panose="02020603050405020304" pitchFamily="18" charset="0"/>
                <a:cs typeface="Times New Roman" panose="02020603050405020304" pitchFamily="18" charset="0"/>
              </a:rPr>
              <a:t>Beneficiar </a:t>
            </a:r>
            <a:r>
              <a:rPr lang="ro-RO" sz="1600" b="1" i="1" dirty="0" smtClean="0">
                <a:latin typeface="Times New Roman" panose="02020603050405020304" pitchFamily="18" charset="0"/>
                <a:cs typeface="Times New Roman" panose="02020603050405020304" pitchFamily="18" charset="0"/>
              </a:rPr>
              <a:t>eligibil: Comisia Europeană</a:t>
            </a:r>
          </a:p>
          <a:p>
            <a:endParaRPr lang="ro-RO" sz="1600" b="1" dirty="0">
              <a:latin typeface="Times New Roman" panose="02020603050405020304" pitchFamily="18" charset="0"/>
              <a:cs typeface="Times New Roman" panose="02020603050405020304" pitchFamily="18" charset="0"/>
            </a:endParaRPr>
          </a:p>
          <a:p>
            <a:r>
              <a:rPr lang="vi-VN" b="1" i="1" u="sng" dirty="0">
                <a:latin typeface="Times New Roman" panose="02020603050405020304" pitchFamily="18" charset="0"/>
                <a:cs typeface="Times New Roman" panose="02020603050405020304" pitchFamily="18" charset="0"/>
              </a:rPr>
              <a:t>Acţiunea 4 - Memoria europeană activă </a:t>
            </a:r>
          </a:p>
          <a:p>
            <a:r>
              <a:rPr lang="vi-VN" sz="1600" dirty="0" smtClean="0">
                <a:latin typeface="Times New Roman" panose="02020603050405020304" pitchFamily="18" charset="0"/>
                <a:cs typeface="Times New Roman" panose="02020603050405020304" pitchFamily="18" charset="0"/>
              </a:rPr>
              <a:t>Tipuri </a:t>
            </a:r>
            <a:r>
              <a:rPr lang="vi-VN" sz="1600" dirty="0">
                <a:latin typeface="Times New Roman" panose="02020603050405020304" pitchFamily="18" charset="0"/>
                <a:cs typeface="Times New Roman" panose="02020603050405020304" pitchFamily="18" charset="0"/>
              </a:rPr>
              <a:t>de proiecte:</a:t>
            </a:r>
          </a:p>
          <a:p>
            <a:r>
              <a:rPr lang="vi-VN" sz="1600" dirty="0">
                <a:latin typeface="Times New Roman" panose="02020603050405020304" pitchFamily="18" charset="0"/>
                <a:cs typeface="Times New Roman" panose="02020603050405020304" pitchFamily="18" charset="0"/>
              </a:rPr>
              <a:t>„proiect de evenimente”: conferinţe, seminare, colocvii, ateliere de lucru, dezbateri, audieri, întruniri, activităţi de formare, activităţi socio-culturale; </a:t>
            </a:r>
          </a:p>
          <a:p>
            <a:r>
              <a:rPr lang="vi-VN" sz="1600" dirty="0">
                <a:latin typeface="Times New Roman" panose="02020603050405020304" pitchFamily="18" charset="0"/>
                <a:cs typeface="Times New Roman" panose="02020603050405020304" pitchFamily="18" charset="0"/>
              </a:rPr>
              <a:t>„proiect de producţie şi realizare”: publicaţii, site-uri web, programe TV/radio, producţie de materiale audiovizuale, sondaje de opinie, studii, analize, producţie de materiale de instruire şi formare, aplicarea noilor tehnologii ale </a:t>
            </a:r>
            <a:r>
              <a:rPr lang="vi-VN" sz="1600" dirty="0" smtClean="0">
                <a:latin typeface="Times New Roman" panose="02020603050405020304" pitchFamily="18" charset="0"/>
                <a:cs typeface="Times New Roman" panose="02020603050405020304" pitchFamily="18" charset="0"/>
              </a:rPr>
              <a:t>informaţiei</a:t>
            </a:r>
            <a:r>
              <a:rPr lang="ro-RO" sz="1600" dirty="0" smtClean="0">
                <a:latin typeface="Times New Roman" panose="02020603050405020304" pitchFamily="18" charset="0"/>
                <a:cs typeface="Times New Roman" panose="02020603050405020304" pitchFamily="18" charset="0"/>
              </a:rPr>
              <a:t>.</a:t>
            </a:r>
          </a:p>
          <a:p>
            <a:r>
              <a:rPr lang="vi-VN" sz="1600" b="1" dirty="0" smtClean="0">
                <a:latin typeface="Times New Roman" panose="02020603050405020304" pitchFamily="18" charset="0"/>
                <a:cs typeface="Times New Roman" panose="02020603050405020304" pitchFamily="18" charset="0"/>
              </a:rPr>
              <a:t>Subvenţia </a:t>
            </a:r>
            <a:r>
              <a:rPr lang="vi-VN" sz="1600" b="1" dirty="0">
                <a:latin typeface="Times New Roman" panose="02020603050405020304" pitchFamily="18" charset="0"/>
                <a:cs typeface="Times New Roman" panose="02020603050405020304" pitchFamily="18" charset="0"/>
              </a:rPr>
              <a:t>acordată pentru un proiect este cuprinsă între 10.000 și 100.000 de euro</a:t>
            </a:r>
            <a:r>
              <a:rPr lang="vi-VN" sz="1600" b="1" dirty="0" smtClean="0">
                <a:latin typeface="Times New Roman" panose="02020603050405020304" pitchFamily="18" charset="0"/>
                <a:cs typeface="Times New Roman" panose="02020603050405020304" pitchFamily="18" charset="0"/>
              </a:rPr>
              <a:t>.</a:t>
            </a:r>
            <a:endParaRPr lang="ro-RO" sz="1600" b="1" dirty="0" smtClean="0">
              <a:latin typeface="Times New Roman" panose="02020603050405020304" pitchFamily="18" charset="0"/>
              <a:cs typeface="Times New Roman" panose="02020603050405020304" pitchFamily="18" charset="0"/>
            </a:endParaRPr>
          </a:p>
          <a:p>
            <a:endParaRPr lang="ro-RO" sz="1600" b="1" dirty="0" smtClean="0">
              <a:latin typeface="Times New Roman" panose="02020603050405020304" pitchFamily="18" charset="0"/>
              <a:cs typeface="Times New Roman" panose="02020603050405020304" pitchFamily="18" charset="0"/>
            </a:endParaRPr>
          </a:p>
          <a:p>
            <a:pPr algn="ctr"/>
            <a:r>
              <a:rPr lang="ro-RO" b="1" dirty="0" smtClean="0">
                <a:latin typeface="Times New Roman" panose="02020603050405020304" pitchFamily="18" charset="0"/>
                <a:cs typeface="Times New Roman" panose="02020603050405020304" pitchFamily="18" charset="0"/>
                <a:hlinkClick r:id="rId8"/>
              </a:rPr>
              <a:t>http</a:t>
            </a:r>
            <a:r>
              <a:rPr lang="ro-RO" b="1" dirty="0">
                <a:latin typeface="Times New Roman" panose="02020603050405020304" pitchFamily="18" charset="0"/>
                <a:cs typeface="Times New Roman" panose="02020603050405020304" pitchFamily="18" charset="0"/>
                <a:hlinkClick r:id="rId8"/>
              </a:rPr>
              <a:t>://www.europapentrucetateni.eu</a:t>
            </a:r>
            <a:r>
              <a:rPr lang="ro-RO" b="1" dirty="0" smtClean="0">
                <a:latin typeface="Times New Roman" panose="02020603050405020304" pitchFamily="18" charset="0"/>
                <a:cs typeface="Times New Roman" panose="02020603050405020304" pitchFamily="18" charset="0"/>
                <a:hlinkClick r:id="rId8"/>
              </a:rPr>
              <a:t>/</a:t>
            </a:r>
            <a:endParaRPr lang="ro-RO" b="1" dirty="0" smtClean="0">
              <a:latin typeface="Times New Roman" panose="02020603050405020304" pitchFamily="18" charset="0"/>
              <a:cs typeface="Times New Roman" panose="02020603050405020304" pitchFamily="18" charset="0"/>
            </a:endParaRPr>
          </a:p>
          <a:p>
            <a:endParaRPr lang="ro-RO" sz="1600" b="1" dirty="0">
              <a:latin typeface="Times New Roman" panose="02020603050405020304" pitchFamily="18" charset="0"/>
              <a:cs typeface="Times New Roman" panose="02020603050405020304" pitchFamily="18" charset="0"/>
            </a:endParaRPr>
          </a:p>
          <a:p>
            <a:endParaRPr lang="vi-V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382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5078313"/>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a:t>
            </a:r>
            <a:r>
              <a:rPr lang="ro-RO" b="1" i="1" dirty="0">
                <a:latin typeface="Times New Roman" panose="02020603050405020304" pitchFamily="18" charset="0"/>
                <a:cs typeface="Times New Roman" panose="02020603050405020304" pitchFamily="18" charset="0"/>
              </a:rPr>
              <a:t>Fondul </a:t>
            </a:r>
            <a:r>
              <a:rPr lang="ro-RO" b="1" i="1" dirty="0" smtClean="0">
                <a:latin typeface="Times New Roman" panose="02020603050405020304" pitchFamily="18" charset="0"/>
                <a:cs typeface="Times New Roman" panose="02020603050405020304" pitchFamily="18" charset="0"/>
              </a:rPr>
              <a:t>ONG</a:t>
            </a:r>
          </a:p>
          <a:p>
            <a:pPr algn="just"/>
            <a:r>
              <a:rPr lang="ro-RO" b="1" dirty="0" smtClean="0">
                <a:latin typeface="Times New Roman" panose="02020603050405020304" pitchFamily="18" charset="0"/>
                <a:cs typeface="Times New Roman" panose="02020603050405020304" pitchFamily="18" charset="0"/>
              </a:rPr>
              <a:t>Are </a:t>
            </a:r>
            <a:r>
              <a:rPr lang="ro-RO" dirty="0" smtClean="0">
                <a:latin typeface="Times New Roman" panose="02020603050405020304" pitchFamily="18" charset="0"/>
                <a:cs typeface="Times New Roman" panose="02020603050405020304" pitchFamily="18" charset="0"/>
              </a:rPr>
              <a:t>5 componente:</a:t>
            </a:r>
          </a:p>
          <a:p>
            <a:pPr algn="just"/>
            <a:r>
              <a:rPr lang="ro-RO" b="1" dirty="0" smtClean="0">
                <a:latin typeface="Times New Roman" panose="02020603050405020304" pitchFamily="18" charset="0"/>
                <a:cs typeface="Times New Roman" panose="02020603050405020304" pitchFamily="18" charset="0"/>
              </a:rPr>
              <a:t>1</a:t>
            </a:r>
            <a:r>
              <a:rPr lang="ro-RO" b="1" dirty="0" smtClean="0">
                <a:latin typeface="Times New Roman" panose="02020603050405020304" pitchFamily="18" charset="0"/>
                <a:cs typeface="Times New Roman" panose="02020603050405020304" pitchFamily="18" charset="0"/>
              </a:rPr>
              <a:t>. Implicare </a:t>
            </a:r>
          </a:p>
          <a:p>
            <a:pPr algn="just"/>
            <a:r>
              <a:rPr lang="ro-RO" b="1" dirty="0" smtClean="0">
                <a:latin typeface="Times New Roman" panose="02020603050405020304" pitchFamily="18" charset="0"/>
                <a:cs typeface="Times New Roman" panose="02020603050405020304" pitchFamily="18" charset="0"/>
              </a:rPr>
              <a:t>2</a:t>
            </a:r>
            <a:r>
              <a:rPr lang="ro-RO" b="1" dirty="0">
                <a:latin typeface="Times New Roman" panose="02020603050405020304" pitchFamily="18" charset="0"/>
                <a:cs typeface="Times New Roman" panose="02020603050405020304" pitchFamily="18" charset="0"/>
              </a:rPr>
              <a:t>. </a:t>
            </a:r>
            <a:r>
              <a:rPr lang="ro-RO" b="1" dirty="0" smtClean="0">
                <a:latin typeface="Times New Roman" panose="02020603050405020304" pitchFamily="18" charset="0"/>
                <a:cs typeface="Times New Roman" panose="02020603050405020304" pitchFamily="18" charset="0"/>
              </a:rPr>
              <a:t>Justiție socială </a:t>
            </a:r>
            <a:r>
              <a:rPr lang="ro-RO" b="1" dirty="0">
                <a:latin typeface="Times New Roman" panose="02020603050405020304" pitchFamily="18" charset="0"/>
                <a:cs typeface="Times New Roman" panose="02020603050405020304" pitchFamily="18" charset="0"/>
              </a:rPr>
              <a:t> </a:t>
            </a:r>
            <a:endParaRPr lang="ro-RO" b="1" dirty="0" smtClean="0">
              <a:latin typeface="Times New Roman" panose="02020603050405020304" pitchFamily="18" charset="0"/>
              <a:cs typeface="Times New Roman" panose="02020603050405020304" pitchFamily="18" charset="0"/>
            </a:endParaRPr>
          </a:p>
          <a:p>
            <a:pPr algn="just"/>
            <a:r>
              <a:rPr lang="ro-RO" b="1" dirty="0" smtClean="0">
                <a:latin typeface="Times New Roman" panose="02020603050405020304" pitchFamily="18" charset="0"/>
                <a:cs typeface="Times New Roman" panose="02020603050405020304" pitchFamily="18" charset="0"/>
              </a:rPr>
              <a:t>3</a:t>
            </a:r>
            <a:r>
              <a:rPr lang="ro-RO" b="1" dirty="0">
                <a:latin typeface="Times New Roman" panose="02020603050405020304" pitchFamily="18" charset="0"/>
                <a:cs typeface="Times New Roman" panose="02020603050405020304" pitchFamily="18" charset="0"/>
              </a:rPr>
              <a:t>. Dezvoltare </a:t>
            </a:r>
            <a:r>
              <a:rPr lang="ro-RO" b="1" dirty="0" smtClean="0">
                <a:latin typeface="Times New Roman" panose="02020603050405020304" pitchFamily="18" charset="0"/>
                <a:cs typeface="Times New Roman" panose="02020603050405020304" pitchFamily="18" charset="0"/>
              </a:rPr>
              <a:t>durabilă</a:t>
            </a:r>
            <a:endParaRPr lang="ro-RO" b="1" dirty="0">
              <a:latin typeface="Times New Roman" panose="02020603050405020304" pitchFamily="18" charset="0"/>
              <a:cs typeface="Times New Roman" panose="02020603050405020304" pitchFamily="18" charset="0"/>
            </a:endParaRPr>
          </a:p>
          <a:p>
            <a:pPr algn="just"/>
            <a:r>
              <a:rPr lang="ro-RO" b="1" dirty="0">
                <a:latin typeface="Times New Roman" panose="02020603050405020304" pitchFamily="18" charset="0"/>
                <a:cs typeface="Times New Roman" panose="02020603050405020304" pitchFamily="18" charset="0"/>
              </a:rPr>
              <a:t>4. Servicii sociale </a:t>
            </a:r>
            <a:r>
              <a:rPr lang="ro-RO" b="1" dirty="0" smtClean="0">
                <a:latin typeface="Times New Roman" panose="02020603050405020304" pitchFamily="18" charset="0"/>
                <a:cs typeface="Times New Roman" panose="02020603050405020304" pitchFamily="18" charset="0"/>
              </a:rPr>
              <a:t>și </a:t>
            </a:r>
            <a:r>
              <a:rPr lang="ro-RO" b="1" dirty="0">
                <a:latin typeface="Times New Roman" panose="02020603050405020304" pitchFamily="18" charset="0"/>
                <a:cs typeface="Times New Roman" panose="02020603050405020304" pitchFamily="18" charset="0"/>
              </a:rPr>
              <a:t>de </a:t>
            </a:r>
            <a:r>
              <a:rPr lang="ro-RO" b="1" dirty="0" smtClean="0">
                <a:latin typeface="Times New Roman" panose="02020603050405020304" pitchFamily="18" charset="0"/>
                <a:cs typeface="Times New Roman" panose="02020603050405020304" pitchFamily="18" charset="0"/>
              </a:rPr>
              <a:t>bază </a:t>
            </a:r>
          </a:p>
          <a:p>
            <a:pPr algn="just"/>
            <a:r>
              <a:rPr lang="ro-RO" b="1" dirty="0" smtClean="0">
                <a:latin typeface="Times New Roman" panose="02020603050405020304" pitchFamily="18" charset="0"/>
                <a:cs typeface="Times New Roman" panose="02020603050405020304" pitchFamily="18" charset="0"/>
              </a:rPr>
              <a:t>5</a:t>
            </a:r>
            <a:r>
              <a:rPr lang="ro-RO" b="1" dirty="0">
                <a:latin typeface="Times New Roman" panose="02020603050405020304" pitchFamily="18" charset="0"/>
                <a:cs typeface="Times New Roman" panose="02020603050405020304" pitchFamily="18" charset="0"/>
              </a:rPr>
              <a:t>. Dezvoltarea </a:t>
            </a:r>
            <a:r>
              <a:rPr lang="ro-RO" b="1" dirty="0" err="1">
                <a:latin typeface="Times New Roman" panose="02020603050405020304" pitchFamily="18" charset="0"/>
                <a:cs typeface="Times New Roman" panose="02020603050405020304" pitchFamily="18" charset="0"/>
              </a:rPr>
              <a:t>capacitatii</a:t>
            </a:r>
            <a:r>
              <a:rPr lang="ro-RO" b="1" dirty="0">
                <a:latin typeface="Times New Roman" panose="02020603050405020304" pitchFamily="18" charset="0"/>
                <a:cs typeface="Times New Roman" panose="02020603050405020304" pitchFamily="18" charset="0"/>
              </a:rPr>
              <a:t> ONG-urilor. </a:t>
            </a:r>
            <a:endParaRPr lang="ro-RO" b="1" dirty="0" smtClean="0">
              <a:latin typeface="Times New Roman" panose="02020603050405020304" pitchFamily="18" charset="0"/>
              <a:cs typeface="Times New Roman" panose="02020603050405020304" pitchFamily="18" charset="0"/>
            </a:endParaRPr>
          </a:p>
          <a:p>
            <a:pPr algn="just"/>
            <a:r>
              <a:rPr lang="ro-RO" b="1" dirty="0" smtClean="0">
                <a:latin typeface="Times New Roman" panose="02020603050405020304" pitchFamily="18" charset="0"/>
                <a:cs typeface="Times New Roman" panose="02020603050405020304" pitchFamily="18" charset="0"/>
              </a:rPr>
              <a:t>Rețele </a:t>
            </a:r>
            <a:r>
              <a:rPr lang="ro-RO" b="1" dirty="0">
                <a:latin typeface="Times New Roman" panose="02020603050405020304" pitchFamily="18" charset="0"/>
                <a:cs typeface="Times New Roman" panose="02020603050405020304" pitchFamily="18" charset="0"/>
              </a:rPr>
              <a:t>ș</a:t>
            </a:r>
            <a:r>
              <a:rPr lang="ro-RO" b="1" dirty="0" smtClean="0">
                <a:latin typeface="Times New Roman" panose="02020603050405020304" pitchFamily="18" charset="0"/>
                <a:cs typeface="Times New Roman" panose="02020603050405020304" pitchFamily="18" charset="0"/>
              </a:rPr>
              <a:t>i coaliții.</a:t>
            </a:r>
            <a:r>
              <a:rPr lang="ro-RO" dirty="0" smtClean="0">
                <a:latin typeface="Times New Roman" panose="02020603050405020304" pitchFamily="18" charset="0"/>
                <a:cs typeface="Times New Roman" panose="02020603050405020304" pitchFamily="18" charset="0"/>
              </a:rPr>
              <a:t> </a:t>
            </a:r>
          </a:p>
          <a:p>
            <a:pPr algn="just"/>
            <a:endParaRPr lang="ro-RO" dirty="0" smtClean="0">
              <a:latin typeface="Times New Roman" panose="02020603050405020304" pitchFamily="18" charset="0"/>
              <a:cs typeface="Times New Roman" panose="02020603050405020304" pitchFamily="18" charset="0"/>
            </a:endParaRPr>
          </a:p>
          <a:p>
            <a:pPr algn="just"/>
            <a:r>
              <a:rPr lang="ro-RO" dirty="0" smtClean="0">
                <a:latin typeface="Times New Roman" panose="02020603050405020304" pitchFamily="18" charset="0"/>
                <a:cs typeface="Times New Roman" panose="02020603050405020304" pitchFamily="18" charset="0"/>
              </a:rPr>
              <a:t>Este parte </a:t>
            </a:r>
            <a:r>
              <a:rPr lang="ro-RO" dirty="0">
                <a:latin typeface="Times New Roman" panose="02020603050405020304" pitchFamily="18" charset="0"/>
                <a:cs typeface="Times New Roman" panose="02020603050405020304" pitchFamily="18" charset="0"/>
              </a:rPr>
              <a:t>a granturilor </a:t>
            </a:r>
            <a:r>
              <a:rPr lang="ro-RO" dirty="0" smtClean="0">
                <a:latin typeface="Times New Roman" panose="02020603050405020304" pitchFamily="18" charset="0"/>
                <a:cs typeface="Times New Roman" panose="02020603050405020304" pitchFamily="18" charset="0"/>
              </a:rPr>
              <a:t>Spațiului </a:t>
            </a:r>
            <a:r>
              <a:rPr lang="ro-RO" dirty="0">
                <a:latin typeface="Times New Roman" panose="02020603050405020304" pitchFamily="18" charset="0"/>
                <a:cs typeface="Times New Roman" panose="02020603050405020304" pitchFamily="18" charset="0"/>
              </a:rPr>
              <a:t>Economic European 2009 - 2014 </a:t>
            </a:r>
            <a:r>
              <a:rPr lang="ro-RO" dirty="0" smtClean="0">
                <a:latin typeface="Times New Roman" panose="02020603050405020304" pitchFamily="18" charset="0"/>
                <a:cs typeface="Times New Roman" panose="02020603050405020304" pitchFamily="18" charset="0"/>
              </a:rPr>
              <a:t>și sprijină </a:t>
            </a:r>
            <a:r>
              <a:rPr lang="ro-RO" dirty="0">
                <a:latin typeface="Times New Roman" panose="02020603050405020304" pitchFamily="18" charset="0"/>
                <a:cs typeface="Times New Roman" panose="02020603050405020304" pitchFamily="18" charset="0"/>
              </a:rPr>
              <a:t>reducerea decalajelor sociale </a:t>
            </a:r>
            <a:r>
              <a:rPr lang="ro-RO" dirty="0" smtClean="0">
                <a:latin typeface="Times New Roman" panose="02020603050405020304" pitchFamily="18" charset="0"/>
                <a:cs typeface="Times New Roman" panose="02020603050405020304" pitchFamily="18" charset="0"/>
              </a:rPr>
              <a:t>și </a:t>
            </a:r>
            <a:r>
              <a:rPr lang="ro-RO" dirty="0">
                <a:latin typeface="Times New Roman" panose="02020603050405020304" pitchFamily="18" charset="0"/>
                <a:cs typeface="Times New Roman" panose="02020603050405020304" pitchFamily="18" charset="0"/>
              </a:rPr>
              <a:t>economice dintre </a:t>
            </a:r>
            <a:r>
              <a:rPr lang="ro-RO" dirty="0" smtClean="0">
                <a:latin typeface="Times New Roman" panose="02020603050405020304" pitchFamily="18" charset="0"/>
                <a:cs typeface="Times New Roman" panose="02020603050405020304" pitchFamily="18" charset="0"/>
              </a:rPr>
              <a:t>România </a:t>
            </a:r>
            <a:r>
              <a:rPr lang="ro-RO" dirty="0">
                <a:latin typeface="Times New Roman" panose="02020603050405020304" pitchFamily="18" charset="0"/>
                <a:cs typeface="Times New Roman" panose="02020603050405020304" pitchFamily="18" charset="0"/>
              </a:rPr>
              <a:t>ș</a:t>
            </a:r>
            <a:r>
              <a:rPr lang="ro-RO" dirty="0" smtClean="0">
                <a:latin typeface="Times New Roman" panose="02020603050405020304" pitchFamily="18" charset="0"/>
                <a:cs typeface="Times New Roman" panose="02020603050405020304" pitchFamily="18" charset="0"/>
              </a:rPr>
              <a:t>i </a:t>
            </a:r>
            <a:r>
              <a:rPr lang="ro-RO" dirty="0">
                <a:latin typeface="Times New Roman" panose="02020603050405020304" pitchFamily="18" charset="0"/>
                <a:cs typeface="Times New Roman" panose="02020603050405020304" pitchFamily="18" charset="0"/>
              </a:rPr>
              <a:t>statele donatoare Norvegia, Islanda </a:t>
            </a:r>
            <a:r>
              <a:rPr lang="ro-RO" dirty="0" smtClean="0">
                <a:latin typeface="Times New Roman" panose="02020603050405020304" pitchFamily="18" charset="0"/>
                <a:cs typeface="Times New Roman" panose="02020603050405020304" pitchFamily="18" charset="0"/>
              </a:rPr>
              <a:t>și </a:t>
            </a:r>
            <a:r>
              <a:rPr lang="ro-RO" dirty="0">
                <a:latin typeface="Times New Roman" panose="02020603050405020304" pitchFamily="18" charset="0"/>
                <a:cs typeface="Times New Roman" panose="02020603050405020304" pitchFamily="18" charset="0"/>
              </a:rPr>
              <a:t>Liechtenstein</a:t>
            </a:r>
            <a:r>
              <a:rPr lang="ro-RO" dirty="0" smtClean="0">
                <a:latin typeface="Times New Roman" panose="02020603050405020304" pitchFamily="18" charset="0"/>
                <a:cs typeface="Times New Roman" panose="02020603050405020304" pitchFamily="18" charset="0"/>
              </a:rPr>
              <a:t>.</a:t>
            </a:r>
          </a:p>
          <a:p>
            <a:r>
              <a:rPr lang="it-IT" b="1" i="1" dirty="0" smtClean="0">
                <a:latin typeface="Times New Roman" panose="02020603050405020304" pitchFamily="18" charset="0"/>
                <a:cs typeface="Times New Roman" panose="02020603050405020304" pitchFamily="18" charset="0"/>
              </a:rPr>
              <a:t>Granturi </a:t>
            </a:r>
            <a:r>
              <a:rPr lang="it-IT" b="1" i="1" dirty="0">
                <a:latin typeface="Times New Roman" panose="02020603050405020304" pitchFamily="18" charset="0"/>
                <a:cs typeface="Times New Roman" panose="02020603050405020304" pitchFamily="18" charset="0"/>
              </a:rPr>
              <a:t>mici</a:t>
            </a:r>
            <a:r>
              <a:rPr lang="ro-RO" b="1" i="1" dirty="0">
                <a:latin typeface="Times New Roman" panose="02020603050405020304" pitchFamily="18" charset="0"/>
                <a:cs typeface="Times New Roman" panose="02020603050405020304" pitchFamily="18" charset="0"/>
              </a:rPr>
              <a:t>:</a:t>
            </a:r>
            <a:r>
              <a:rPr lang="it-IT" b="1" i="1" dirty="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de la </a:t>
            </a:r>
            <a:r>
              <a:rPr lang="vi-VN" dirty="0">
                <a:latin typeface="Times New Roman" panose="02020603050405020304" pitchFamily="18" charset="0"/>
                <a:cs typeface="Times New Roman" panose="02020603050405020304" pitchFamily="18" charset="0"/>
              </a:rPr>
              <a:t>5.000 la</a:t>
            </a:r>
            <a:r>
              <a:rPr lang="ro-RO" dirty="0">
                <a:latin typeface="Times New Roman" panose="02020603050405020304" pitchFamily="18" charset="0"/>
                <a:cs typeface="Times New Roman" panose="02020603050405020304" pitchFamily="18" charset="0"/>
              </a:rPr>
              <a:t> 35.000 </a:t>
            </a:r>
            <a:r>
              <a:rPr lang="ro-RO" dirty="0" smtClean="0">
                <a:latin typeface="Times New Roman" panose="02020603050405020304" pitchFamily="18" charset="0"/>
                <a:cs typeface="Times New Roman" panose="02020603050405020304" pitchFamily="18" charset="0"/>
              </a:rPr>
              <a:t>Euro;</a:t>
            </a:r>
            <a:endParaRPr lang="ro-RO" dirty="0">
              <a:latin typeface="Times New Roman" panose="02020603050405020304" pitchFamily="18" charset="0"/>
              <a:cs typeface="Times New Roman" panose="02020603050405020304" pitchFamily="18" charset="0"/>
            </a:endParaRPr>
          </a:p>
          <a:p>
            <a:r>
              <a:rPr lang="ro-RO" b="1" i="1" dirty="0">
                <a:latin typeface="Times New Roman" panose="02020603050405020304" pitchFamily="18" charset="0"/>
                <a:cs typeface="Times New Roman" panose="02020603050405020304" pitchFamily="18" charset="0"/>
              </a:rPr>
              <a:t>Granturi medii: </a:t>
            </a:r>
            <a:r>
              <a:rPr lang="ro-RO" dirty="0">
                <a:latin typeface="Times New Roman" panose="02020603050405020304" pitchFamily="18" charset="0"/>
                <a:cs typeface="Times New Roman" panose="02020603050405020304" pitchFamily="18" charset="0"/>
              </a:rPr>
              <a:t>de la 35.001 Euro la 75.000 </a:t>
            </a:r>
            <a:r>
              <a:rPr lang="ro-RO" dirty="0" smtClean="0">
                <a:latin typeface="Times New Roman" panose="02020603050405020304" pitchFamily="18" charset="0"/>
                <a:cs typeface="Times New Roman" panose="02020603050405020304" pitchFamily="18" charset="0"/>
              </a:rPr>
              <a:t>Euro;</a:t>
            </a:r>
            <a:endParaRPr lang="ro-RO" dirty="0">
              <a:latin typeface="Times New Roman" panose="02020603050405020304" pitchFamily="18" charset="0"/>
              <a:cs typeface="Times New Roman" panose="02020603050405020304" pitchFamily="18" charset="0"/>
            </a:endParaRPr>
          </a:p>
          <a:p>
            <a:r>
              <a:rPr lang="ro-RO" b="1" i="1" dirty="0">
                <a:latin typeface="Times New Roman" panose="02020603050405020304" pitchFamily="18" charset="0"/>
                <a:cs typeface="Times New Roman" panose="02020603050405020304" pitchFamily="18" charset="0"/>
              </a:rPr>
              <a:t>Granturi mari: </a:t>
            </a:r>
            <a:r>
              <a:rPr lang="ro-RO" dirty="0">
                <a:latin typeface="Times New Roman" panose="02020603050405020304" pitchFamily="18" charset="0"/>
                <a:cs typeface="Times New Roman" panose="02020603050405020304" pitchFamily="18" charset="0"/>
              </a:rPr>
              <a:t>de la 75.001 Euro la 150.000 </a:t>
            </a:r>
            <a:r>
              <a:rPr lang="ro-RO" dirty="0" smtClean="0">
                <a:latin typeface="Times New Roman" panose="02020603050405020304" pitchFamily="18" charset="0"/>
                <a:cs typeface="Times New Roman" panose="02020603050405020304" pitchFamily="18" charset="0"/>
              </a:rPr>
              <a:t>Euro.</a:t>
            </a:r>
          </a:p>
          <a:p>
            <a:r>
              <a:rPr lang="vi-VN" dirty="0" smtClean="0">
                <a:latin typeface="Times New Roman" panose="02020603050405020304" pitchFamily="18" charset="0"/>
                <a:cs typeface="Times New Roman" panose="02020603050405020304" pitchFamily="18" charset="0"/>
              </a:rPr>
              <a:t>Cofinanțare </a:t>
            </a:r>
            <a:r>
              <a:rPr lang="ro-RO" dirty="0">
                <a:latin typeface="Times New Roman" panose="02020603050405020304" pitchFamily="18" charset="0"/>
                <a:cs typeface="Times New Roman" panose="02020603050405020304" pitchFamily="18" charset="0"/>
              </a:rPr>
              <a:t>- s</a:t>
            </a:r>
            <a:r>
              <a:rPr lang="vi-VN" dirty="0">
                <a:latin typeface="Times New Roman" panose="02020603050405020304" pitchFamily="18" charset="0"/>
                <a:cs typeface="Times New Roman" panose="02020603050405020304" pitchFamily="18" charset="0"/>
              </a:rPr>
              <a:t>uma maximă ce poate fi acordată drept grant pentru un proiect este de 90%</a:t>
            </a:r>
            <a:r>
              <a:rPr lang="ro-RO"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din totalul costurilor eligibile ale proiectului.</a:t>
            </a:r>
          </a:p>
          <a:p>
            <a:endParaRPr lang="ro-RO" dirty="0">
              <a:latin typeface="Times New Roman" panose="02020603050405020304" pitchFamily="18" charset="0"/>
              <a:cs typeface="Times New Roman" panose="02020603050405020304" pitchFamily="18" charset="0"/>
            </a:endParaRPr>
          </a:p>
        </p:txBody>
      </p:sp>
      <p:pic>
        <p:nvPicPr>
          <p:cNvPr id="12" name="Imagine 11"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012160" y="1772816"/>
            <a:ext cx="2667243" cy="1368152"/>
          </a:xfrm>
          <a:prstGeom prst="rect">
            <a:avLst/>
          </a:prstGeom>
          <a:noFill/>
          <a:ln>
            <a:noFill/>
          </a:ln>
        </p:spPr>
      </p:pic>
    </p:spTree>
    <p:extLst>
      <p:ext uri="{BB962C8B-B14F-4D97-AF65-F5344CB8AC3E}">
        <p14:creationId xmlns:p14="http://schemas.microsoft.com/office/powerpoint/2010/main" val="2460349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4524315"/>
          </a:xfrm>
          <a:prstGeom prst="rect">
            <a:avLst/>
          </a:prstGeom>
          <a:noFill/>
        </p:spPr>
        <p:txBody>
          <a:bodyPr wrap="square" rtlCol="0">
            <a:spAutoFit/>
          </a:bodyPr>
          <a:lstStyle/>
          <a:p>
            <a:pPr algn="just"/>
            <a:endParaRPr lang="ro-RO" dirty="0" smtClean="0">
              <a:latin typeface="Times New Roman" panose="02020603050405020304" pitchFamily="18" charset="0"/>
              <a:cs typeface="Times New Roman" panose="02020603050405020304" pitchFamily="18" charset="0"/>
            </a:endParaRPr>
          </a:p>
          <a:p>
            <a:pPr marL="342900" indent="-342900" algn="just">
              <a:buAutoNum type="arabicPeriod"/>
            </a:pPr>
            <a:r>
              <a:rPr lang="ro-RO" b="1" dirty="0" smtClean="0">
                <a:latin typeface="Times New Roman" panose="02020603050405020304" pitchFamily="18" charset="0"/>
                <a:cs typeface="Times New Roman" panose="02020603050405020304" pitchFamily="18" charset="0"/>
              </a:rPr>
              <a:t>IMPLICARE</a:t>
            </a:r>
          </a:p>
          <a:p>
            <a:pPr algn="just"/>
            <a:r>
              <a:rPr lang="vi-VN" dirty="0" smtClean="0">
                <a:latin typeface="Times New Roman" panose="02020603050405020304" pitchFamily="18" charset="0"/>
                <a:cs typeface="Times New Roman" panose="02020603050405020304" pitchFamily="18" charset="0"/>
              </a:rPr>
              <a:t>Obiectivul </a:t>
            </a:r>
            <a:r>
              <a:rPr lang="vi-VN" dirty="0">
                <a:latin typeface="Times New Roman" panose="02020603050405020304" pitchFamily="18" charset="0"/>
                <a:cs typeface="Times New Roman" panose="02020603050405020304" pitchFamily="18" charset="0"/>
              </a:rPr>
              <a:t>general al Componentei </a:t>
            </a:r>
            <a:r>
              <a:rPr lang="vi-VN" b="1" dirty="0">
                <a:latin typeface="Times New Roman" panose="02020603050405020304" pitchFamily="18" charset="0"/>
                <a:cs typeface="Times New Roman" panose="02020603050405020304" pitchFamily="18" charset="0"/>
              </a:rPr>
              <a:t>IMPLICARE </a:t>
            </a:r>
            <a:r>
              <a:rPr lang="vi-VN" dirty="0">
                <a:latin typeface="Times New Roman" panose="02020603050405020304" pitchFamily="18" charset="0"/>
                <a:cs typeface="Times New Roman" panose="02020603050405020304" pitchFamily="18" charset="0"/>
              </a:rPr>
              <a:t>este de </a:t>
            </a:r>
            <a:endParaRPr lang="ro-RO" dirty="0" smtClean="0">
              <a:latin typeface="Times New Roman" panose="02020603050405020304" pitchFamily="18" charset="0"/>
              <a:cs typeface="Times New Roman" panose="02020603050405020304" pitchFamily="18" charset="0"/>
            </a:endParaRPr>
          </a:p>
          <a:p>
            <a:pPr algn="just"/>
            <a:r>
              <a:rPr lang="vi-VN" dirty="0" smtClean="0">
                <a:latin typeface="Times New Roman" panose="02020603050405020304" pitchFamily="18" charset="0"/>
                <a:cs typeface="Times New Roman" panose="02020603050405020304" pitchFamily="18" charset="0"/>
              </a:rPr>
              <a:t>a </a:t>
            </a:r>
            <a:r>
              <a:rPr lang="vi-VN" dirty="0">
                <a:latin typeface="Times New Roman" panose="02020603050405020304" pitchFamily="18" charset="0"/>
                <a:cs typeface="Times New Roman" panose="02020603050405020304" pitchFamily="18" charset="0"/>
              </a:rPr>
              <a:t>încuraja </a:t>
            </a:r>
            <a:r>
              <a:rPr lang="vi-VN" dirty="0" smtClean="0">
                <a:latin typeface="Times New Roman" panose="02020603050405020304" pitchFamily="18" charset="0"/>
                <a:cs typeface="Times New Roman" panose="02020603050405020304" pitchFamily="18" charset="0"/>
              </a:rPr>
              <a:t>cetățenia</a:t>
            </a:r>
            <a:r>
              <a:rPr lang="ro-RO"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activă </a:t>
            </a:r>
            <a:r>
              <a:rPr lang="vi-VN" dirty="0">
                <a:latin typeface="Times New Roman" panose="02020603050405020304" pitchFamily="18" charset="0"/>
                <a:cs typeface="Times New Roman" panose="02020603050405020304" pitchFamily="18" charset="0"/>
              </a:rPr>
              <a:t>și participarea la viața </a:t>
            </a:r>
            <a:endParaRPr lang="ro-RO" dirty="0" smtClean="0">
              <a:latin typeface="Times New Roman" panose="02020603050405020304" pitchFamily="18" charset="0"/>
              <a:cs typeface="Times New Roman" panose="02020603050405020304" pitchFamily="18" charset="0"/>
            </a:endParaRPr>
          </a:p>
          <a:p>
            <a:pPr algn="just"/>
            <a:r>
              <a:rPr lang="vi-VN" dirty="0" smtClean="0">
                <a:latin typeface="Times New Roman" panose="02020603050405020304" pitchFamily="18" charset="0"/>
                <a:cs typeface="Times New Roman" panose="02020603050405020304" pitchFamily="18" charset="0"/>
              </a:rPr>
              <a:t>comunității</a:t>
            </a:r>
            <a:r>
              <a:rPr lang="vi-VN" dirty="0">
                <a:latin typeface="Times New Roman" panose="02020603050405020304" pitchFamily="18" charset="0"/>
                <a:cs typeface="Times New Roman" panose="02020603050405020304" pitchFamily="18" charset="0"/>
              </a:rPr>
              <a:t>, de a asigura respectarea și aplicarea</a:t>
            </a:r>
          </a:p>
          <a:p>
            <a:r>
              <a:rPr lang="ro-RO" dirty="0">
                <a:latin typeface="Times New Roman" panose="02020603050405020304" pitchFamily="18" charset="0"/>
                <a:cs typeface="Times New Roman" panose="02020603050405020304" pitchFamily="18" charset="0"/>
              </a:rPr>
              <a:t>valorilor democratice fundamentale.</a:t>
            </a:r>
            <a:endParaRPr lang="ro-RO" dirty="0" smtClean="0">
              <a:latin typeface="Times New Roman" panose="02020603050405020304" pitchFamily="18" charset="0"/>
              <a:cs typeface="Times New Roman" panose="02020603050405020304" pitchFamily="18" charset="0"/>
            </a:endParaRPr>
          </a:p>
          <a:p>
            <a:endParaRPr lang="ro-RO" b="1" dirty="0" smtClean="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Subcomponente</a:t>
            </a:r>
            <a:r>
              <a:rPr lang="ro-RO" dirty="0">
                <a:latin typeface="Times New Roman" panose="02020603050405020304" pitchFamily="18" charset="0"/>
                <a:cs typeface="Times New Roman" panose="02020603050405020304" pitchFamily="18" charset="0"/>
              </a:rPr>
              <a:t>:</a:t>
            </a:r>
          </a:p>
          <a:p>
            <a:r>
              <a:rPr lang="it-IT" b="1" dirty="0">
                <a:latin typeface="Times New Roman" panose="02020603050405020304" pitchFamily="18" charset="0"/>
                <a:cs typeface="Times New Roman" panose="02020603050405020304" pitchFamily="18" charset="0"/>
              </a:rPr>
              <a:t>Participare la luarea deciziilor și </a:t>
            </a:r>
            <a:r>
              <a:rPr lang="it-IT" b="1" dirty="0" smtClean="0">
                <a:latin typeface="Times New Roman" panose="02020603050405020304" pitchFamily="18" charset="0"/>
                <a:cs typeface="Times New Roman" panose="02020603050405020304" pitchFamily="18" charset="0"/>
              </a:rPr>
              <a:t>implicare</a:t>
            </a:r>
            <a:r>
              <a:rPr lang="ro-RO" b="1" dirty="0" smtClean="0">
                <a:latin typeface="Times New Roman" panose="02020603050405020304" pitchFamily="18" charset="0"/>
                <a:cs typeface="Times New Roman" panose="02020603050405020304" pitchFamily="18" charset="0"/>
              </a:rPr>
              <a:t> </a:t>
            </a:r>
            <a:r>
              <a:rPr lang="vi-VN" b="1" dirty="0" smtClean="0">
                <a:latin typeface="Times New Roman" panose="02020603050405020304" pitchFamily="18" charset="0"/>
                <a:cs typeface="Times New Roman" panose="02020603050405020304" pitchFamily="18" charset="0"/>
              </a:rPr>
              <a:t>comunitară</a:t>
            </a:r>
            <a:r>
              <a:rPr lang="ro-RO" b="1"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Alocare </a:t>
            </a:r>
            <a:r>
              <a:rPr lang="vi-VN" dirty="0">
                <a:latin typeface="Times New Roman" panose="02020603050405020304" pitchFamily="18" charset="0"/>
                <a:cs typeface="Times New Roman" panose="02020603050405020304" pitchFamily="18" charset="0"/>
              </a:rPr>
              <a:t>financiară: 800.000 </a:t>
            </a:r>
            <a:r>
              <a:rPr lang="vi-VN"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 și medii.</a:t>
            </a:r>
            <a:endParaRPr lang="vi-VN"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a:p>
            <a:r>
              <a:rPr lang="it-IT" b="1" dirty="0" smtClean="0">
                <a:latin typeface="Times New Roman" panose="02020603050405020304" pitchFamily="18" charset="0"/>
                <a:cs typeface="Times New Roman" panose="02020603050405020304" pitchFamily="18" charset="0"/>
              </a:rPr>
              <a:t>Voluntariat</a:t>
            </a:r>
            <a:r>
              <a:rPr lang="ro-RO"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Alocare </a:t>
            </a:r>
            <a:r>
              <a:rPr lang="it-IT" dirty="0">
                <a:latin typeface="Times New Roman" panose="02020603050405020304" pitchFamily="18" charset="0"/>
                <a:cs typeface="Times New Roman" panose="02020603050405020304" pitchFamily="18" charset="0"/>
              </a:rPr>
              <a:t>financiară: 500.000 </a:t>
            </a:r>
            <a:r>
              <a:rPr lang="it-IT"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a:t>
            </a:r>
            <a:endParaRPr lang="it-IT"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a:p>
            <a:r>
              <a:rPr lang="vi-VN" b="1" dirty="0" smtClean="0">
                <a:latin typeface="Times New Roman" panose="02020603050405020304" pitchFamily="18" charset="0"/>
                <a:cs typeface="Times New Roman" panose="02020603050405020304" pitchFamily="18" charset="0"/>
              </a:rPr>
              <a:t>Încurajarea </a:t>
            </a:r>
            <a:r>
              <a:rPr lang="vi-VN" b="1" dirty="0">
                <a:latin typeface="Times New Roman" panose="02020603050405020304" pitchFamily="18" charset="0"/>
                <a:cs typeface="Times New Roman" panose="02020603050405020304" pitchFamily="18" charset="0"/>
              </a:rPr>
              <a:t>valorilor </a:t>
            </a:r>
            <a:r>
              <a:rPr lang="vi-VN" b="1" dirty="0" smtClean="0">
                <a:latin typeface="Times New Roman" panose="02020603050405020304" pitchFamily="18" charset="0"/>
                <a:cs typeface="Times New Roman" panose="02020603050405020304" pitchFamily="18" charset="0"/>
              </a:rPr>
              <a:t>democratice</a:t>
            </a:r>
            <a:r>
              <a:rPr lang="ro-RO" b="1"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Alocare </a:t>
            </a:r>
            <a:r>
              <a:rPr lang="vi-VN" dirty="0">
                <a:latin typeface="Times New Roman" panose="02020603050405020304" pitchFamily="18" charset="0"/>
                <a:cs typeface="Times New Roman" panose="02020603050405020304" pitchFamily="18" charset="0"/>
              </a:rPr>
              <a:t>financiară: 1.100.000 </a:t>
            </a:r>
            <a:r>
              <a:rPr lang="vi-VN"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 medii și mari.</a:t>
            </a:r>
            <a:r>
              <a:rPr lang="vi-VN" dirty="0"/>
              <a:t/>
            </a:r>
            <a:br>
              <a:rPr lang="vi-VN" dirty="0"/>
            </a:br>
            <a:endParaRPr lang="vi-VN" b="1" dirty="0">
              <a:latin typeface="Times New Roman" panose="02020603050405020304" pitchFamily="18" charset="0"/>
              <a:cs typeface="Times New Roman" panose="02020603050405020304" pitchFamily="18" charset="0"/>
            </a:endParaRPr>
          </a:p>
        </p:txBody>
      </p:sp>
      <p:pic>
        <p:nvPicPr>
          <p:cNvPr id="12" name="Imagine 11"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5868144" y="1628800"/>
            <a:ext cx="2502954" cy="1368152"/>
          </a:xfrm>
          <a:prstGeom prst="rect">
            <a:avLst/>
          </a:prstGeom>
          <a:noFill/>
          <a:ln>
            <a:noFill/>
          </a:ln>
        </p:spPr>
      </p:pic>
    </p:spTree>
    <p:extLst>
      <p:ext uri="{BB962C8B-B14F-4D97-AF65-F5344CB8AC3E}">
        <p14:creationId xmlns:p14="http://schemas.microsoft.com/office/powerpoint/2010/main" val="1602820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4247317"/>
          </a:xfrm>
          <a:prstGeom prst="rect">
            <a:avLst/>
          </a:prstGeom>
          <a:noFill/>
        </p:spPr>
        <p:txBody>
          <a:bodyPr wrap="square" rtlCol="0">
            <a:spAutoFit/>
          </a:bodyPr>
          <a:lstStyle/>
          <a:p>
            <a:r>
              <a:rPr lang="ro-RO" b="1" dirty="0" smtClean="0">
                <a:latin typeface="Times New Roman" panose="02020603050405020304" pitchFamily="18" charset="0"/>
                <a:cs typeface="Times New Roman" panose="02020603050405020304" pitchFamily="18" charset="0"/>
              </a:rPr>
              <a:t>2</a:t>
            </a:r>
            <a:r>
              <a:rPr lang="ro-RO" b="1" dirty="0">
                <a:latin typeface="Times New Roman" panose="02020603050405020304" pitchFamily="18" charset="0"/>
                <a:cs typeface="Times New Roman" panose="02020603050405020304" pitchFamily="18" charset="0"/>
              </a:rPr>
              <a:t>. JUSTIȚIE SOCIALĂ </a:t>
            </a:r>
            <a:endParaRPr lang="ro-RO" b="1" dirty="0" smtClean="0">
              <a:latin typeface="Times New Roman" panose="02020603050405020304" pitchFamily="18" charset="0"/>
              <a:cs typeface="Times New Roman" panose="02020603050405020304" pitchFamily="18" charset="0"/>
            </a:endParaRPr>
          </a:p>
          <a:p>
            <a:endParaRPr lang="ro-RO" b="1" dirty="0" smtClean="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Obiectivul </a:t>
            </a:r>
            <a:r>
              <a:rPr lang="ro-RO" b="1" dirty="0">
                <a:latin typeface="Times New Roman" panose="02020603050405020304" pitchFamily="18" charset="0"/>
                <a:cs typeface="Times New Roman" panose="02020603050405020304" pitchFamily="18" charset="0"/>
              </a:rPr>
              <a:t>general</a:t>
            </a:r>
            <a:r>
              <a:rPr lang="ro-RO" dirty="0">
                <a:latin typeface="Times New Roman" panose="02020603050405020304" pitchFamily="18" charset="0"/>
                <a:cs typeface="Times New Roman" panose="02020603050405020304" pitchFamily="18" charset="0"/>
              </a:rPr>
              <a:t> al Componentei </a:t>
            </a:r>
            <a:r>
              <a:rPr lang="ro-RO" b="1" dirty="0" smtClean="0">
                <a:latin typeface="Times New Roman" panose="02020603050405020304" pitchFamily="18" charset="0"/>
                <a:cs typeface="Times New Roman" panose="02020603050405020304" pitchFamily="18" charset="0"/>
              </a:rPr>
              <a:t>JUSTIȚIE SOCIALĂ </a:t>
            </a:r>
            <a:endParaRPr lang="ro-RO" b="1"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este de </a:t>
            </a:r>
            <a:r>
              <a:rPr lang="ro-RO" dirty="0">
                <a:latin typeface="Times New Roman" panose="02020603050405020304" pitchFamily="18" charset="0"/>
                <a:cs typeface="Times New Roman" panose="02020603050405020304" pitchFamily="18" charset="0"/>
              </a:rPr>
              <a:t>a contribui la combaterea excluziunii sociale </a:t>
            </a:r>
            <a:r>
              <a:rPr lang="ro-RO" dirty="0" smtClean="0">
                <a:latin typeface="Times New Roman" panose="02020603050405020304" pitchFamily="18" charset="0"/>
                <a:cs typeface="Times New Roman" panose="02020603050405020304" pitchFamily="18" charset="0"/>
              </a:rPr>
              <a:t>și </a:t>
            </a:r>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reducerea </a:t>
            </a:r>
            <a:r>
              <a:rPr lang="ro-RO" dirty="0">
                <a:latin typeface="Times New Roman" panose="02020603050405020304" pitchFamily="18" charset="0"/>
                <a:cs typeface="Times New Roman" panose="02020603050405020304" pitchFamily="18" charset="0"/>
              </a:rPr>
              <a:t>d</a:t>
            </a:r>
            <a:r>
              <a:rPr lang="ro-RO" dirty="0" smtClean="0">
                <a:latin typeface="Times New Roman" panose="02020603050405020304" pitchFamily="18" charset="0"/>
                <a:cs typeface="Times New Roman" panose="02020603050405020304" pitchFamily="18" charset="0"/>
              </a:rPr>
              <a:t>isparităților </a:t>
            </a:r>
            <a:r>
              <a:rPr lang="ro-RO" dirty="0">
                <a:latin typeface="Times New Roman" panose="02020603050405020304" pitchFamily="18" charset="0"/>
                <a:cs typeface="Times New Roman" panose="02020603050405020304" pitchFamily="18" charset="0"/>
              </a:rPr>
              <a:t>din cadrul </a:t>
            </a:r>
            <a:r>
              <a:rPr lang="ro-RO" dirty="0" smtClean="0">
                <a:latin typeface="Times New Roman" panose="02020603050405020304" pitchFamily="18" charset="0"/>
                <a:cs typeface="Times New Roman" panose="02020603050405020304" pitchFamily="18" charset="0"/>
              </a:rPr>
              <a:t>societății </a:t>
            </a:r>
            <a:r>
              <a:rPr lang="ro-RO" dirty="0">
                <a:latin typeface="Times New Roman" panose="02020603050405020304" pitchFamily="18" charset="0"/>
                <a:cs typeface="Times New Roman" panose="02020603050405020304" pitchFamily="18" charset="0"/>
              </a:rPr>
              <a:t>si dintre diversele </a:t>
            </a:r>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grupuri din </a:t>
            </a:r>
            <a:r>
              <a:rPr lang="ro-RO" dirty="0">
                <a:latin typeface="Times New Roman" panose="02020603050405020304" pitchFamily="18" charset="0"/>
                <a:cs typeface="Times New Roman" panose="02020603050405020304" pitchFamily="18" charset="0"/>
              </a:rPr>
              <a:t>societate</a:t>
            </a:r>
            <a:r>
              <a:rPr lang="ro-RO" dirty="0" smtClean="0">
                <a:latin typeface="Times New Roman" panose="02020603050405020304" pitchFamily="18" charset="0"/>
                <a:cs typeface="Times New Roman" panose="02020603050405020304" pitchFamily="18" charset="0"/>
              </a:rPr>
              <a:t>.</a:t>
            </a:r>
          </a:p>
          <a:p>
            <a:endParaRPr lang="ro-RO" dirty="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Are 2 subcomponente</a:t>
            </a:r>
            <a:r>
              <a:rPr lang="ro-RO" dirty="0">
                <a:latin typeface="Times New Roman" panose="02020603050405020304" pitchFamily="18" charset="0"/>
                <a:cs typeface="Times New Roman" panose="02020603050405020304" pitchFamily="18" charset="0"/>
              </a:rPr>
              <a:t>:</a:t>
            </a:r>
          </a:p>
          <a:p>
            <a:endParaRPr lang="ro-RO" b="1" dirty="0" smtClean="0">
              <a:latin typeface="Times New Roman" panose="02020603050405020304" pitchFamily="18" charset="0"/>
              <a:cs typeface="Times New Roman" panose="02020603050405020304" pitchFamily="18" charset="0"/>
            </a:endParaRPr>
          </a:p>
          <a:p>
            <a:r>
              <a:rPr lang="it-IT" b="1" dirty="0" smtClean="0">
                <a:latin typeface="Times New Roman" panose="02020603050405020304" pitchFamily="18" charset="0"/>
                <a:cs typeface="Times New Roman" panose="02020603050405020304" pitchFamily="18" charset="0"/>
              </a:rPr>
              <a:t>Dezvoltarea </a:t>
            </a:r>
            <a:r>
              <a:rPr lang="it-IT" b="1" dirty="0">
                <a:latin typeface="Times New Roman" panose="02020603050405020304" pitchFamily="18" charset="0"/>
                <a:cs typeface="Times New Roman" panose="02020603050405020304" pitchFamily="18" charset="0"/>
              </a:rPr>
              <a:t>comunităților rurale </a:t>
            </a:r>
            <a:r>
              <a:rPr lang="it-IT" b="1" dirty="0" smtClean="0">
                <a:latin typeface="Times New Roman" panose="02020603050405020304" pitchFamily="18" charset="0"/>
                <a:cs typeface="Times New Roman" panose="02020603050405020304" pitchFamily="18" charset="0"/>
              </a:rPr>
              <a:t>interetnice</a:t>
            </a:r>
            <a:r>
              <a:rPr lang="ro-RO"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Alocare </a:t>
            </a:r>
            <a:r>
              <a:rPr lang="it-IT" dirty="0">
                <a:latin typeface="Times New Roman" panose="02020603050405020304" pitchFamily="18" charset="0"/>
                <a:cs typeface="Times New Roman" panose="02020603050405020304" pitchFamily="18" charset="0"/>
              </a:rPr>
              <a:t>financiară: 1.010.233 </a:t>
            </a:r>
            <a:r>
              <a:rPr lang="it-IT"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 și medii.</a:t>
            </a:r>
            <a:endParaRPr lang="it-IT"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a:p>
            <a:r>
              <a:rPr lang="vi-VN" b="1" dirty="0" smtClean="0">
                <a:latin typeface="Times New Roman" panose="02020603050405020304" pitchFamily="18" charset="0"/>
                <a:cs typeface="Times New Roman" panose="02020603050405020304" pitchFamily="18" charset="0"/>
              </a:rPr>
              <a:t>Combaterea </a:t>
            </a:r>
            <a:r>
              <a:rPr lang="vi-VN" b="1" dirty="0">
                <a:latin typeface="Times New Roman" panose="02020603050405020304" pitchFamily="18" charset="0"/>
                <a:cs typeface="Times New Roman" panose="02020603050405020304" pitchFamily="18" charset="0"/>
              </a:rPr>
              <a:t>inegalităților sociale, sărăciei </a:t>
            </a:r>
            <a:r>
              <a:rPr lang="vi-VN" b="1" dirty="0" smtClean="0">
                <a:latin typeface="Times New Roman" panose="02020603050405020304" pitchFamily="18" charset="0"/>
                <a:cs typeface="Times New Roman" panose="02020603050405020304" pitchFamily="18" charset="0"/>
              </a:rPr>
              <a:t>și</a:t>
            </a:r>
            <a:r>
              <a:rPr lang="ro-RO" b="1" dirty="0" smtClean="0">
                <a:latin typeface="Times New Roman" panose="02020603050405020304" pitchFamily="18" charset="0"/>
                <a:cs typeface="Times New Roman" panose="02020603050405020304" pitchFamily="18" charset="0"/>
              </a:rPr>
              <a:t> </a:t>
            </a:r>
            <a:r>
              <a:rPr lang="vi-VN" b="1" dirty="0" smtClean="0">
                <a:latin typeface="Times New Roman" panose="02020603050405020304" pitchFamily="18" charset="0"/>
                <a:cs typeface="Times New Roman" panose="02020603050405020304" pitchFamily="18" charset="0"/>
              </a:rPr>
              <a:t>excluziunii</a:t>
            </a:r>
            <a:r>
              <a:rPr lang="ro-RO"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Alocare financiară: 649.635 </a:t>
            </a:r>
            <a:r>
              <a:rPr lang="vi-VN"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 și medii.</a:t>
            </a:r>
            <a:r>
              <a:rPr lang="vi-VN" b="1" dirty="0">
                <a:latin typeface="Times New Roman" panose="02020603050405020304" pitchFamily="18" charset="0"/>
                <a:cs typeface="Times New Roman" panose="02020603050405020304" pitchFamily="18" charset="0"/>
              </a:rPr>
              <a:t/>
            </a:r>
            <a:br>
              <a:rPr lang="vi-VN" b="1" dirty="0">
                <a:latin typeface="Times New Roman" panose="02020603050405020304" pitchFamily="18" charset="0"/>
                <a:cs typeface="Times New Roman" panose="02020603050405020304" pitchFamily="18" charset="0"/>
              </a:rPr>
            </a:br>
            <a:endParaRPr lang="vi-VN" b="1" dirty="0">
              <a:latin typeface="Times New Roman" panose="02020603050405020304" pitchFamily="18" charset="0"/>
              <a:cs typeface="Times New Roman" panose="02020603050405020304" pitchFamily="18" charset="0"/>
            </a:endParaRPr>
          </a:p>
        </p:txBody>
      </p:sp>
      <p:pic>
        <p:nvPicPr>
          <p:cNvPr id="12" name="Imagine 11"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084168" y="2076883"/>
            <a:ext cx="2502954" cy="1368152"/>
          </a:xfrm>
          <a:prstGeom prst="rect">
            <a:avLst/>
          </a:prstGeom>
          <a:noFill/>
          <a:ln>
            <a:noFill/>
          </a:ln>
        </p:spPr>
      </p:pic>
    </p:spTree>
    <p:extLst>
      <p:ext uri="{BB962C8B-B14F-4D97-AF65-F5344CB8AC3E}">
        <p14:creationId xmlns:p14="http://schemas.microsoft.com/office/powerpoint/2010/main" val="504564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5355312"/>
          </a:xfrm>
          <a:prstGeom prst="rect">
            <a:avLst/>
          </a:prstGeom>
          <a:noFill/>
        </p:spPr>
        <p:txBody>
          <a:bodyPr wrap="square" rtlCol="0">
            <a:spAutoFit/>
          </a:bodyPr>
          <a:lstStyle/>
          <a:p>
            <a:r>
              <a:rPr lang="ro-RO" b="1" dirty="0" smtClean="0">
                <a:latin typeface="Times New Roman" panose="02020603050405020304" pitchFamily="18" charset="0"/>
                <a:cs typeface="Times New Roman" panose="02020603050405020304" pitchFamily="18" charset="0"/>
              </a:rPr>
              <a:t>3. DEZVOLTARE </a:t>
            </a:r>
            <a:r>
              <a:rPr lang="ro-RO" b="1" dirty="0">
                <a:latin typeface="Times New Roman" panose="02020603050405020304" pitchFamily="18" charset="0"/>
                <a:cs typeface="Times New Roman" panose="02020603050405020304" pitchFamily="18" charset="0"/>
              </a:rPr>
              <a:t>DURABILĂ</a:t>
            </a:r>
          </a:p>
          <a:p>
            <a:endParaRPr lang="ro-RO" b="1" dirty="0" smtClean="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Obiectivul </a:t>
            </a:r>
            <a:r>
              <a:rPr lang="ro-RO" b="1" dirty="0">
                <a:latin typeface="Times New Roman" panose="02020603050405020304" pitchFamily="18" charset="0"/>
                <a:cs typeface="Times New Roman" panose="02020603050405020304" pitchFamily="18" charset="0"/>
              </a:rPr>
              <a:t>general</a:t>
            </a:r>
            <a:r>
              <a:rPr lang="ro-RO" dirty="0">
                <a:latin typeface="Times New Roman" panose="02020603050405020304" pitchFamily="18" charset="0"/>
                <a:cs typeface="Times New Roman" panose="02020603050405020304" pitchFamily="18" charset="0"/>
              </a:rPr>
              <a:t> al Componentei </a:t>
            </a:r>
            <a:r>
              <a:rPr lang="ro-RO" b="1" dirty="0">
                <a:latin typeface="Times New Roman" panose="02020603050405020304" pitchFamily="18" charset="0"/>
                <a:cs typeface="Times New Roman" panose="02020603050405020304" pitchFamily="18" charset="0"/>
              </a:rPr>
              <a:t>DEZVOLTARE </a:t>
            </a:r>
            <a:r>
              <a:rPr lang="ro-RO" b="1" dirty="0" smtClean="0">
                <a:latin typeface="Times New Roman" panose="02020603050405020304" pitchFamily="18" charset="0"/>
                <a:cs typeface="Times New Roman" panose="02020603050405020304" pitchFamily="18" charset="0"/>
              </a:rPr>
              <a:t>DURABILĂ</a:t>
            </a:r>
          </a:p>
          <a:p>
            <a:r>
              <a:rPr lang="ro-RO" dirty="0" smtClean="0">
                <a:latin typeface="Times New Roman" panose="02020603050405020304" pitchFamily="18" charset="0"/>
                <a:cs typeface="Times New Roman" panose="02020603050405020304" pitchFamily="18" charset="0"/>
              </a:rPr>
              <a:t>este </a:t>
            </a:r>
            <a:r>
              <a:rPr lang="ro-RO" dirty="0">
                <a:latin typeface="Times New Roman" panose="02020603050405020304" pitchFamily="18" charset="0"/>
                <a:cs typeface="Times New Roman" panose="02020603050405020304" pitchFamily="18" charset="0"/>
              </a:rPr>
              <a:t>sprijinirea </a:t>
            </a:r>
            <a:r>
              <a:rPr lang="ro-RO" dirty="0" smtClean="0">
                <a:latin typeface="Times New Roman" panose="02020603050405020304" pitchFamily="18" charset="0"/>
                <a:cs typeface="Times New Roman" panose="02020603050405020304" pitchFamily="18" charset="0"/>
              </a:rPr>
              <a:t>dezvoltării </a:t>
            </a:r>
            <a:r>
              <a:rPr lang="ro-RO" dirty="0">
                <a:latin typeface="Times New Roman" panose="02020603050405020304" pitchFamily="18" charset="0"/>
                <a:cs typeface="Times New Roman" panose="02020603050405020304" pitchFamily="18" charset="0"/>
              </a:rPr>
              <a:t>durabile </a:t>
            </a:r>
            <a:r>
              <a:rPr lang="ro-RO" dirty="0" smtClean="0">
                <a:latin typeface="Times New Roman" panose="02020603050405020304" pitchFamily="18" charset="0"/>
                <a:cs typeface="Times New Roman" panose="02020603050405020304" pitchFamily="18" charset="0"/>
              </a:rPr>
              <a:t>și îmbunătățirea stării </a:t>
            </a:r>
          </a:p>
          <a:p>
            <a:r>
              <a:rPr lang="ro-RO" dirty="0" smtClean="0">
                <a:latin typeface="Times New Roman" panose="02020603050405020304" pitchFamily="18" charset="0"/>
                <a:cs typeface="Times New Roman" panose="02020603050405020304" pitchFamily="18" charset="0"/>
              </a:rPr>
              <a:t>mediului în România</a:t>
            </a:r>
            <a:r>
              <a:rPr lang="ro-RO" dirty="0">
                <a:latin typeface="Times New Roman" panose="02020603050405020304" pitchFamily="18" charset="0"/>
                <a:cs typeface="Times New Roman" panose="02020603050405020304" pitchFamily="18" charset="0"/>
              </a:rPr>
              <a:t>, prin </a:t>
            </a:r>
            <a:r>
              <a:rPr lang="ro-RO" dirty="0" smtClean="0">
                <a:latin typeface="Times New Roman" panose="02020603050405020304" pitchFamily="18" charset="0"/>
                <a:cs typeface="Times New Roman" panose="02020603050405020304" pitchFamily="18" charset="0"/>
              </a:rPr>
              <a:t>contribuția </a:t>
            </a:r>
            <a:r>
              <a:rPr lang="ro-RO" dirty="0">
                <a:latin typeface="Times New Roman" panose="02020603050405020304" pitchFamily="18" charset="0"/>
                <a:cs typeface="Times New Roman" panose="02020603050405020304" pitchFamily="18" charset="0"/>
              </a:rPr>
              <a:t>ONG-urilor </a:t>
            </a:r>
            <a:r>
              <a:rPr lang="ro-RO" dirty="0" smtClean="0">
                <a:latin typeface="Times New Roman" panose="02020603050405020304" pitchFamily="18" charset="0"/>
                <a:cs typeface="Times New Roman" panose="02020603050405020304" pitchFamily="18" charset="0"/>
              </a:rPr>
              <a:t>și </a:t>
            </a:r>
            <a:r>
              <a:rPr lang="ro-RO" dirty="0">
                <a:latin typeface="Times New Roman" panose="02020603050405020304" pitchFamily="18" charset="0"/>
                <a:cs typeface="Times New Roman" panose="02020603050405020304" pitchFamily="18" charset="0"/>
              </a:rPr>
              <a:t>prin </a:t>
            </a:r>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participare publică. </a:t>
            </a:r>
            <a:endParaRPr lang="ro-RO" dirty="0" smtClean="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Această Componentă va sprijini proiecte care se încadrează în </a:t>
            </a:r>
            <a:endParaRPr lang="ro-RO"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Următoarele</a:t>
            </a:r>
            <a:r>
              <a:rPr lang="ro-RO" dirty="0" smtClean="0">
                <a:latin typeface="Times New Roman" panose="02020603050405020304" pitchFamily="18" charset="0"/>
                <a:cs typeface="Times New Roman" panose="02020603050405020304" pitchFamily="18" charset="0"/>
              </a:rPr>
              <a:t> domenii </a:t>
            </a:r>
            <a:r>
              <a:rPr lang="ro-RO" dirty="0">
                <a:latin typeface="Times New Roman" panose="02020603050405020304" pitchFamily="18" charset="0"/>
                <a:cs typeface="Times New Roman" panose="02020603050405020304" pitchFamily="18" charset="0"/>
              </a:rPr>
              <a:t>principale de interes:</a:t>
            </a:r>
          </a:p>
          <a:p>
            <a:r>
              <a:rPr lang="vi-VN" dirty="0">
                <a:latin typeface="Times New Roman" panose="02020603050405020304" pitchFamily="18" charset="0"/>
                <a:cs typeface="Times New Roman" panose="02020603050405020304" pitchFamily="18" charset="0"/>
              </a:rPr>
              <a:t>- Schimbările </a:t>
            </a:r>
            <a:r>
              <a:rPr lang="vi-VN" dirty="0" smtClean="0">
                <a:latin typeface="Times New Roman" panose="02020603050405020304" pitchFamily="18" charset="0"/>
                <a:cs typeface="Times New Roman" panose="02020603050405020304" pitchFamily="18" charset="0"/>
              </a:rPr>
              <a:t>climatice</a:t>
            </a:r>
            <a:r>
              <a:rPr lang="ro-RO"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Protecția biodiversității și </a:t>
            </a:r>
            <a:r>
              <a:rPr lang="vi-VN" dirty="0" smtClean="0">
                <a:latin typeface="Times New Roman" panose="02020603050405020304" pitchFamily="18" charset="0"/>
                <a:cs typeface="Times New Roman" panose="02020603050405020304" pitchFamily="18" charset="0"/>
              </a:rPr>
              <a:t>peisajului</a:t>
            </a:r>
            <a:r>
              <a:rPr lang="ro-RO"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Ecoturism;</a:t>
            </a:r>
            <a:endParaRPr lang="ro-RO"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Activități de advocacy și watchdog de </a:t>
            </a:r>
            <a:r>
              <a:rPr lang="vi-VN" dirty="0" smtClean="0">
                <a:latin typeface="Times New Roman" panose="02020603050405020304" pitchFamily="18" charset="0"/>
                <a:cs typeface="Times New Roman" panose="02020603050405020304" pitchFamily="18" charset="0"/>
              </a:rPr>
              <a:t>mediu</a:t>
            </a:r>
            <a:r>
              <a:rPr lang="ro-RO" dirty="0"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Educație </a:t>
            </a:r>
            <a:r>
              <a:rPr lang="vi-VN" dirty="0" smtClean="0">
                <a:latin typeface="Times New Roman" panose="02020603050405020304" pitchFamily="18" charset="0"/>
                <a:cs typeface="Times New Roman" panose="02020603050405020304" pitchFamily="18" charset="0"/>
              </a:rPr>
              <a:t>ecologică</a:t>
            </a:r>
            <a:r>
              <a:rPr lang="ro-RO" dirty="0" smtClean="0">
                <a:latin typeface="Times New Roman" panose="02020603050405020304" pitchFamily="18" charset="0"/>
                <a:cs typeface="Times New Roman" panose="02020603050405020304" pitchFamily="18" charset="0"/>
              </a:rPr>
              <a:t>.</a:t>
            </a:r>
            <a:r>
              <a:rPr lang="ro-RO" dirty="0">
                <a:latin typeface="Times New Roman" panose="02020603050405020304" pitchFamily="18" charset="0"/>
                <a:cs typeface="Times New Roman" panose="02020603050405020304" pitchFamily="18" charset="0"/>
              </a:rPr>
              <a:t> </a:t>
            </a: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Suma </a:t>
            </a:r>
            <a:r>
              <a:rPr lang="ro-RO" dirty="0" smtClean="0">
                <a:latin typeface="Times New Roman" panose="02020603050405020304" pitchFamily="18" charset="0"/>
                <a:cs typeface="Times New Roman" panose="02020603050405020304" pitchFamily="18" charset="0"/>
              </a:rPr>
              <a:t>totală alocată </a:t>
            </a:r>
            <a:r>
              <a:rPr lang="ro-RO" dirty="0">
                <a:latin typeface="Times New Roman" panose="02020603050405020304" pitchFamily="18" charset="0"/>
                <a:cs typeface="Times New Roman" panose="02020603050405020304" pitchFamily="18" charset="0"/>
              </a:rPr>
              <a:t>pentru aceasta </a:t>
            </a:r>
            <a:r>
              <a:rPr lang="ro-RO" dirty="0" smtClean="0">
                <a:latin typeface="Times New Roman" panose="02020603050405020304" pitchFamily="18" charset="0"/>
                <a:cs typeface="Times New Roman" panose="02020603050405020304" pitchFamily="18" charset="0"/>
              </a:rPr>
              <a:t>Componentă </a:t>
            </a:r>
            <a:r>
              <a:rPr lang="ro-RO" dirty="0" smtClean="0">
                <a:latin typeface="Times New Roman" panose="02020603050405020304" pitchFamily="18" charset="0"/>
                <a:cs typeface="Times New Roman" panose="02020603050405020304" pitchFamily="18" charset="0"/>
              </a:rPr>
              <a:t>este de </a:t>
            </a:r>
            <a:r>
              <a:rPr lang="ro-RO" b="1" dirty="0">
                <a:latin typeface="Times New Roman" panose="02020603050405020304" pitchFamily="18" charset="0"/>
                <a:cs typeface="Times New Roman" panose="02020603050405020304" pitchFamily="18" charset="0"/>
              </a:rPr>
              <a:t>1.400.000 Euro</a:t>
            </a:r>
            <a:r>
              <a:rPr lang="ro-RO" b="1" dirty="0" smtClean="0">
                <a:latin typeface="Times New Roman" panose="02020603050405020304" pitchFamily="18" charset="0"/>
                <a:cs typeface="Times New Roman" panose="02020603050405020304" pitchFamily="18" charset="0"/>
              </a:rPr>
              <a:t>. </a:t>
            </a:r>
          </a:p>
          <a:p>
            <a:r>
              <a:rPr lang="ro-RO" b="1" dirty="0" smtClean="0">
                <a:latin typeface="Times New Roman" panose="02020603050405020304" pitchFamily="18" charset="0"/>
                <a:cs typeface="Times New Roman" panose="02020603050405020304" pitchFamily="18" charset="0"/>
              </a:rPr>
              <a:t>Granturi mici, medii și mari.</a:t>
            </a:r>
            <a:endParaRPr lang="ro-RO"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a:r>
            <a:br>
              <a:rPr lang="vi-VN" dirty="0">
                <a:latin typeface="Times New Roman" panose="02020603050405020304" pitchFamily="18" charset="0"/>
                <a:cs typeface="Times New Roman" panose="02020603050405020304" pitchFamily="18" charset="0"/>
              </a:rPr>
            </a:br>
            <a:endParaRPr lang="vi-VN" b="1" dirty="0">
              <a:latin typeface="Times New Roman" panose="02020603050405020304" pitchFamily="18" charset="0"/>
              <a:cs typeface="Times New Roman" panose="02020603050405020304" pitchFamily="18" charset="0"/>
            </a:endParaRPr>
          </a:p>
        </p:txBody>
      </p:sp>
      <p:pic>
        <p:nvPicPr>
          <p:cNvPr id="14" name="Imagine 13"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156176" y="2853423"/>
            <a:ext cx="2502954" cy="1368152"/>
          </a:xfrm>
          <a:prstGeom prst="rect">
            <a:avLst/>
          </a:prstGeom>
          <a:noFill/>
          <a:ln>
            <a:noFill/>
          </a:ln>
        </p:spPr>
      </p:pic>
    </p:spTree>
    <p:extLst>
      <p:ext uri="{BB962C8B-B14F-4D97-AF65-F5344CB8AC3E}">
        <p14:creationId xmlns:p14="http://schemas.microsoft.com/office/powerpoint/2010/main" val="294089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4524315"/>
          </a:xfrm>
          <a:prstGeom prst="rect">
            <a:avLst/>
          </a:prstGeom>
          <a:noFill/>
        </p:spPr>
        <p:txBody>
          <a:bodyPr wrap="square" rtlCol="0">
            <a:spAutoFit/>
          </a:bodyPr>
          <a:lstStyle/>
          <a:p>
            <a:pPr lvl="0"/>
            <a:r>
              <a:rPr lang="ro-RO" b="1" dirty="0">
                <a:latin typeface="Times New Roman" panose="02020603050405020304" pitchFamily="18" charset="0"/>
                <a:cs typeface="Times New Roman" panose="02020603050405020304" pitchFamily="18" charset="0"/>
              </a:rPr>
              <a:t>4. SERVICII SOCIALE ȘI </a:t>
            </a:r>
            <a:r>
              <a:rPr lang="ro-RO" b="1" dirty="0" smtClean="0">
                <a:latin typeface="Times New Roman" panose="02020603050405020304" pitchFamily="18" charset="0"/>
                <a:cs typeface="Times New Roman" panose="02020603050405020304" pitchFamily="18" charset="0"/>
              </a:rPr>
              <a:t>DE </a:t>
            </a:r>
            <a:r>
              <a:rPr lang="ro-RO" b="1" dirty="0">
                <a:latin typeface="Times New Roman" panose="02020603050405020304" pitchFamily="18" charset="0"/>
                <a:cs typeface="Times New Roman" panose="02020603050405020304" pitchFamily="18" charset="0"/>
              </a:rPr>
              <a:t>BAZĂ</a:t>
            </a:r>
          </a:p>
          <a:p>
            <a:pPr lvl="0"/>
            <a:endParaRPr lang="ro-RO" b="1" dirty="0" smtClean="0">
              <a:latin typeface="Times New Roman" panose="02020603050405020304" pitchFamily="18" charset="0"/>
              <a:cs typeface="Times New Roman" panose="02020603050405020304" pitchFamily="18" charset="0"/>
            </a:endParaRPr>
          </a:p>
          <a:p>
            <a:pPr lvl="0"/>
            <a:r>
              <a:rPr lang="ro-RO" b="1" dirty="0" smtClean="0">
                <a:latin typeface="Times New Roman" panose="02020603050405020304" pitchFamily="18" charset="0"/>
                <a:cs typeface="Times New Roman" panose="02020603050405020304" pitchFamily="18" charset="0"/>
              </a:rPr>
              <a:t>Obiectivul </a:t>
            </a:r>
            <a:r>
              <a:rPr lang="ro-RO" b="1" dirty="0">
                <a:latin typeface="Times New Roman" panose="02020603050405020304" pitchFamily="18" charset="0"/>
                <a:cs typeface="Times New Roman" panose="02020603050405020304" pitchFamily="18" charset="0"/>
              </a:rPr>
              <a:t>general </a:t>
            </a:r>
            <a:r>
              <a:rPr lang="ro-RO" dirty="0" smtClean="0">
                <a:latin typeface="Times New Roman" panose="02020603050405020304" pitchFamily="18" charset="0"/>
                <a:cs typeface="Times New Roman" panose="02020603050405020304" pitchFamily="18" charset="0"/>
              </a:rPr>
              <a:t>este </a:t>
            </a:r>
            <a:r>
              <a:rPr lang="ro-RO" dirty="0">
                <a:latin typeface="Times New Roman" panose="02020603050405020304" pitchFamily="18" charset="0"/>
                <a:cs typeface="Times New Roman" panose="02020603050405020304" pitchFamily="18" charset="0"/>
              </a:rPr>
              <a:t>de </a:t>
            </a:r>
            <a:r>
              <a:rPr lang="ro-RO" dirty="0" smtClean="0">
                <a:latin typeface="Times New Roman" panose="02020603050405020304" pitchFamily="18" charset="0"/>
                <a:cs typeface="Times New Roman" panose="02020603050405020304" pitchFamily="18" charset="0"/>
              </a:rPr>
              <a:t>a crește </a:t>
            </a:r>
            <a:r>
              <a:rPr lang="ro-RO" dirty="0">
                <a:latin typeface="Times New Roman" panose="02020603050405020304" pitchFamily="18" charset="0"/>
                <a:cs typeface="Times New Roman" panose="02020603050405020304" pitchFamily="18" charset="0"/>
              </a:rPr>
              <a:t>accesul și furnizarea de </a:t>
            </a:r>
            <a:endParaRPr lang="ro-RO" dirty="0" smtClean="0">
              <a:latin typeface="Times New Roman" panose="02020603050405020304" pitchFamily="18" charset="0"/>
              <a:cs typeface="Times New Roman" panose="02020603050405020304" pitchFamily="18" charset="0"/>
            </a:endParaRPr>
          </a:p>
          <a:p>
            <a:pPr lvl="0"/>
            <a:r>
              <a:rPr lang="ro-RO" dirty="0" smtClean="0">
                <a:latin typeface="Times New Roman" panose="02020603050405020304" pitchFamily="18" charset="0"/>
                <a:cs typeface="Times New Roman" panose="02020603050405020304" pitchFamily="18" charset="0"/>
              </a:rPr>
              <a:t>servicii sociale </a:t>
            </a:r>
            <a:r>
              <a:rPr lang="ro-RO" dirty="0">
                <a:latin typeface="Times New Roman" panose="02020603050405020304" pitchFamily="18" charset="0"/>
                <a:cs typeface="Times New Roman" panose="02020603050405020304" pitchFamily="18" charset="0"/>
              </a:rPr>
              <a:t>și de bază pentru </a:t>
            </a:r>
            <a:r>
              <a:rPr lang="ro-RO" dirty="0" smtClean="0">
                <a:latin typeface="Times New Roman" panose="02020603050405020304" pitchFamily="18" charset="0"/>
                <a:cs typeface="Times New Roman" panose="02020603050405020304" pitchFamily="18" charset="0"/>
              </a:rPr>
              <a:t>grupuri vulnerabile </a:t>
            </a:r>
            <a:r>
              <a:rPr lang="ro-RO" dirty="0">
                <a:latin typeface="Times New Roman" panose="02020603050405020304" pitchFamily="18" charset="0"/>
                <a:cs typeface="Times New Roman" panose="02020603050405020304" pitchFamily="18" charset="0"/>
              </a:rPr>
              <a:t>(copii și </a:t>
            </a:r>
            <a:endParaRPr lang="ro-RO" dirty="0" smtClean="0">
              <a:latin typeface="Times New Roman" panose="02020603050405020304" pitchFamily="18" charset="0"/>
              <a:cs typeface="Times New Roman" panose="02020603050405020304" pitchFamily="18" charset="0"/>
            </a:endParaRPr>
          </a:p>
          <a:p>
            <a:pPr lvl="0"/>
            <a:r>
              <a:rPr lang="ro-RO" dirty="0" smtClean="0">
                <a:latin typeface="Times New Roman" panose="02020603050405020304" pitchFamily="18" charset="0"/>
                <a:cs typeface="Times New Roman" panose="02020603050405020304" pitchFamily="18" charset="0"/>
              </a:rPr>
              <a:t>tineri </a:t>
            </a:r>
            <a:r>
              <a:rPr lang="ro-RO" dirty="0">
                <a:latin typeface="Times New Roman" panose="02020603050405020304" pitchFamily="18" charset="0"/>
                <a:cs typeface="Times New Roman" panose="02020603050405020304" pitchFamily="18" charset="0"/>
              </a:rPr>
              <a:t>în </a:t>
            </a:r>
            <a:r>
              <a:rPr lang="ro-RO" dirty="0" smtClean="0">
                <a:latin typeface="Times New Roman" panose="02020603050405020304" pitchFamily="18" charset="0"/>
                <a:cs typeface="Times New Roman" panose="02020603050405020304" pitchFamily="18" charset="0"/>
              </a:rPr>
              <a:t>situații </a:t>
            </a:r>
            <a:r>
              <a:rPr lang="ro-RO" dirty="0">
                <a:latin typeface="Times New Roman" panose="02020603050405020304" pitchFamily="18" charset="0"/>
                <a:cs typeface="Times New Roman" panose="02020603050405020304" pitchFamily="18" charset="0"/>
              </a:rPr>
              <a:t>de risc, copii cu </a:t>
            </a:r>
            <a:r>
              <a:rPr lang="ro-RO" dirty="0" err="1">
                <a:latin typeface="Times New Roman" panose="02020603050405020304" pitchFamily="18" charset="0"/>
                <a:cs typeface="Times New Roman" panose="02020603050405020304" pitchFamily="18" charset="0"/>
              </a:rPr>
              <a:t>dizabilități</a:t>
            </a:r>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și/sau probleme </a:t>
            </a:r>
          </a:p>
          <a:p>
            <a:pPr lvl="0"/>
            <a:r>
              <a:rPr lang="ro-RO" dirty="0" smtClean="0">
                <a:latin typeface="Times New Roman" panose="02020603050405020304" pitchFamily="18" charset="0"/>
                <a:cs typeface="Times New Roman" panose="02020603050405020304" pitchFamily="18" charset="0"/>
              </a:rPr>
              <a:t>de </a:t>
            </a:r>
            <a:r>
              <a:rPr lang="ro-RO" dirty="0">
                <a:latin typeface="Times New Roman" panose="02020603050405020304" pitchFamily="18" charset="0"/>
                <a:cs typeface="Times New Roman" panose="02020603050405020304" pitchFamily="18" charset="0"/>
              </a:rPr>
              <a:t>sănătate </a:t>
            </a:r>
            <a:r>
              <a:rPr lang="ro-RO" dirty="0" smtClean="0">
                <a:latin typeface="Times New Roman" panose="02020603050405020304" pitchFamily="18" charset="0"/>
                <a:cs typeface="Times New Roman" panose="02020603050405020304" pitchFamily="18" charset="0"/>
              </a:rPr>
              <a:t>mintală </a:t>
            </a:r>
            <a:r>
              <a:rPr lang="ro-RO" dirty="0">
                <a:latin typeface="Times New Roman" panose="02020603050405020304" pitchFamily="18" charset="0"/>
                <a:cs typeface="Times New Roman" panose="02020603050405020304" pitchFamily="18" charset="0"/>
              </a:rPr>
              <a:t>și familiile lor, victime ale traficului </a:t>
            </a:r>
            <a:r>
              <a:rPr lang="ro-RO" dirty="0" smtClean="0">
                <a:latin typeface="Times New Roman" panose="02020603050405020304" pitchFamily="18" charset="0"/>
                <a:cs typeface="Times New Roman" panose="02020603050405020304" pitchFamily="18" charset="0"/>
              </a:rPr>
              <a:t>de </a:t>
            </a:r>
          </a:p>
          <a:p>
            <a:pPr lvl="0"/>
            <a:r>
              <a:rPr lang="ro-RO" dirty="0" smtClean="0">
                <a:latin typeface="Times New Roman" panose="02020603050405020304" pitchFamily="18" charset="0"/>
                <a:cs typeface="Times New Roman" panose="02020603050405020304" pitchFamily="18" charset="0"/>
              </a:rPr>
              <a:t>persoane </a:t>
            </a:r>
            <a:r>
              <a:rPr lang="ro-RO" dirty="0">
                <a:latin typeface="Times New Roman" panose="02020603050405020304" pitchFamily="18" charset="0"/>
                <a:cs typeface="Times New Roman" panose="02020603050405020304" pitchFamily="18" charset="0"/>
              </a:rPr>
              <a:t>și ale </a:t>
            </a:r>
            <a:r>
              <a:rPr lang="ro-RO" dirty="0" smtClean="0">
                <a:latin typeface="Times New Roman" panose="02020603050405020304" pitchFamily="18" charset="0"/>
                <a:cs typeface="Times New Roman" panose="02020603050405020304" pitchFamily="18" charset="0"/>
              </a:rPr>
              <a:t>violenței </a:t>
            </a:r>
            <a:r>
              <a:rPr lang="ro-RO" dirty="0">
                <a:latin typeface="Times New Roman" panose="02020603050405020304" pitchFamily="18" charset="0"/>
                <a:cs typeface="Times New Roman" panose="02020603050405020304" pitchFamily="18" charset="0"/>
              </a:rPr>
              <a:t>domestice sau violenței motivate </a:t>
            </a:r>
            <a:endParaRPr lang="ro-RO" dirty="0" smtClean="0">
              <a:latin typeface="Times New Roman" panose="02020603050405020304" pitchFamily="18" charset="0"/>
              <a:cs typeface="Times New Roman" panose="02020603050405020304" pitchFamily="18" charset="0"/>
            </a:endParaRPr>
          </a:p>
          <a:p>
            <a:pPr lvl="0"/>
            <a:r>
              <a:rPr lang="ro-RO" dirty="0" smtClean="0">
                <a:latin typeface="Times New Roman" panose="02020603050405020304" pitchFamily="18" charset="0"/>
                <a:cs typeface="Times New Roman" panose="02020603050405020304" pitchFamily="18" charset="0"/>
              </a:rPr>
              <a:t>de </a:t>
            </a:r>
            <a:r>
              <a:rPr lang="ro-RO" dirty="0">
                <a:latin typeface="Times New Roman" panose="02020603050405020304" pitchFamily="18" charset="0"/>
                <a:cs typeface="Times New Roman" panose="02020603050405020304" pitchFamily="18" charset="0"/>
              </a:rPr>
              <a:t>gen, </a:t>
            </a:r>
            <a:r>
              <a:rPr lang="ro-RO" dirty="0" smtClean="0">
                <a:latin typeface="Times New Roman" panose="02020603050405020304" pitchFamily="18" charset="0"/>
                <a:cs typeface="Times New Roman" panose="02020603050405020304" pitchFamily="18" charset="0"/>
              </a:rPr>
              <a:t>persoane vârstnice</a:t>
            </a:r>
            <a:r>
              <a:rPr lang="ro-RO" dirty="0">
                <a:latin typeface="Times New Roman" panose="02020603050405020304" pitchFamily="18" charset="0"/>
                <a:cs typeface="Times New Roman" panose="02020603050405020304" pitchFamily="18" charset="0"/>
              </a:rPr>
              <a:t>, populația din mediul rural, </a:t>
            </a:r>
            <a:endParaRPr lang="ro-RO" dirty="0" smtClean="0">
              <a:latin typeface="Times New Roman" panose="02020603050405020304" pitchFamily="18" charset="0"/>
              <a:cs typeface="Times New Roman" panose="02020603050405020304" pitchFamily="18" charset="0"/>
            </a:endParaRPr>
          </a:p>
          <a:p>
            <a:pPr lvl="0"/>
            <a:r>
              <a:rPr lang="ro-RO" dirty="0" smtClean="0">
                <a:latin typeface="Times New Roman" panose="02020603050405020304" pitchFamily="18" charset="0"/>
                <a:cs typeface="Times New Roman" panose="02020603050405020304" pitchFamily="18" charset="0"/>
              </a:rPr>
              <a:t>minorități </a:t>
            </a:r>
            <a:r>
              <a:rPr lang="ro-RO" dirty="0">
                <a:latin typeface="Times New Roman" panose="02020603050405020304" pitchFamily="18" charset="0"/>
                <a:cs typeface="Times New Roman" panose="02020603050405020304" pitchFamily="18" charset="0"/>
              </a:rPr>
              <a:t>etnice, </a:t>
            </a:r>
            <a:r>
              <a:rPr lang="ro-RO" dirty="0" err="1">
                <a:latin typeface="Times New Roman" panose="02020603050405020304" pitchFamily="18" charset="0"/>
                <a:cs typeface="Times New Roman" panose="02020603050405020304" pitchFamily="18" charset="0"/>
              </a:rPr>
              <a:t>migranți</a:t>
            </a:r>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p</a:t>
            </a:r>
            <a:r>
              <a:rPr lang="ro-RO" dirty="0" smtClean="0">
                <a:latin typeface="Times New Roman" panose="02020603050405020304" pitchFamily="18" charset="0"/>
                <a:cs typeface="Times New Roman" panose="02020603050405020304" pitchFamily="18" charset="0"/>
              </a:rPr>
              <a:t>ersoane</a:t>
            </a:r>
            <a:r>
              <a:rPr lang="ro-RO" dirty="0" smtClean="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fără </a:t>
            </a:r>
            <a:r>
              <a:rPr lang="ro-RO" dirty="0">
                <a:latin typeface="Times New Roman" panose="02020603050405020304" pitchFamily="18" charset="0"/>
                <a:cs typeface="Times New Roman" panose="02020603050405020304" pitchFamily="18" charset="0"/>
              </a:rPr>
              <a:t>adăpost, persoane dependente de substanțe, </a:t>
            </a:r>
            <a:endParaRPr lang="ro-RO" dirty="0" smtClean="0">
              <a:latin typeface="Times New Roman" panose="02020603050405020304" pitchFamily="18" charset="0"/>
              <a:cs typeface="Times New Roman" panose="02020603050405020304" pitchFamily="18" charset="0"/>
            </a:endParaRPr>
          </a:p>
          <a:p>
            <a:pPr lvl="0"/>
            <a:r>
              <a:rPr lang="ro-RO" dirty="0" smtClean="0">
                <a:latin typeface="Times New Roman" panose="02020603050405020304" pitchFamily="18" charset="0"/>
                <a:cs typeface="Times New Roman" panose="02020603050405020304" pitchFamily="18" charset="0"/>
              </a:rPr>
              <a:t>persoane </a:t>
            </a:r>
            <a:r>
              <a:rPr lang="ro-RO" dirty="0">
                <a:latin typeface="Times New Roman" panose="02020603050405020304" pitchFamily="18" charset="0"/>
                <a:cs typeface="Times New Roman" panose="02020603050405020304" pitchFamily="18" charset="0"/>
              </a:rPr>
              <a:t>care se </a:t>
            </a:r>
            <a:r>
              <a:rPr lang="ro-RO" dirty="0" smtClean="0">
                <a:latin typeface="Times New Roman" panose="02020603050405020304" pitchFamily="18" charset="0"/>
                <a:cs typeface="Times New Roman" panose="02020603050405020304" pitchFamily="18" charset="0"/>
              </a:rPr>
              <a:t>confruntă cu </a:t>
            </a:r>
            <a:r>
              <a:rPr lang="ro-RO" dirty="0">
                <a:latin typeface="Times New Roman" panose="02020603050405020304" pitchFamily="18" charset="0"/>
                <a:cs typeface="Times New Roman" panose="02020603050405020304" pitchFamily="18" charset="0"/>
              </a:rPr>
              <a:t>dificultăți care pot conduce la </a:t>
            </a:r>
            <a:r>
              <a:rPr lang="ro-RO" dirty="0" smtClean="0">
                <a:latin typeface="Times New Roman" panose="02020603050405020304" pitchFamily="18" charset="0"/>
                <a:cs typeface="Times New Roman" panose="02020603050405020304" pitchFamily="18" charset="0"/>
              </a:rPr>
              <a:t>excluziune </a:t>
            </a:r>
            <a:r>
              <a:rPr lang="ro-RO" dirty="0">
                <a:latin typeface="Times New Roman" panose="02020603050405020304" pitchFamily="18" charset="0"/>
                <a:cs typeface="Times New Roman" panose="02020603050405020304" pitchFamily="18" charset="0"/>
              </a:rPr>
              <a:t>socială - precum un nivel </a:t>
            </a:r>
            <a:r>
              <a:rPr lang="ro-RO" dirty="0" smtClean="0">
                <a:latin typeface="Times New Roman" panose="02020603050405020304" pitchFamily="18" charset="0"/>
                <a:cs typeface="Times New Roman" panose="02020603050405020304" pitchFamily="18" charset="0"/>
              </a:rPr>
              <a:t>scăzut de </a:t>
            </a:r>
            <a:r>
              <a:rPr lang="ro-RO" dirty="0">
                <a:latin typeface="Times New Roman" panose="02020603050405020304" pitchFamily="18" charset="0"/>
                <a:cs typeface="Times New Roman" panose="02020603050405020304" pitchFamily="18" charset="0"/>
              </a:rPr>
              <a:t>educație, lipsa unui loc de muncă, șomaj pe termen lung, </a:t>
            </a:r>
            <a:endParaRPr lang="ro-RO" dirty="0" smtClean="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n</a:t>
            </a:r>
            <a:r>
              <a:rPr lang="ro-RO" dirty="0" smtClean="0">
                <a:latin typeface="Times New Roman" panose="02020603050405020304" pitchFamily="18" charset="0"/>
                <a:cs typeface="Times New Roman" panose="02020603050405020304" pitchFamily="18" charset="0"/>
              </a:rPr>
              <a:t>eînregistrarea</a:t>
            </a:r>
            <a:r>
              <a:rPr lang="ro-RO" dirty="0" smtClean="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ca </a:t>
            </a:r>
            <a:r>
              <a:rPr lang="ro-RO" dirty="0">
                <a:latin typeface="Times New Roman" panose="02020603050405020304" pitchFamily="18" charset="0"/>
                <a:cs typeface="Times New Roman" panose="02020603050405020304" pitchFamily="18" charset="0"/>
              </a:rPr>
              <a:t>șomeri, persoane care suferă de boli cronice, etc.).</a:t>
            </a:r>
          </a:p>
          <a:p>
            <a:endParaRPr lang="ro-RO" dirty="0">
              <a:latin typeface="Times New Roman" panose="02020603050405020304" pitchFamily="18" charset="0"/>
              <a:cs typeface="Times New Roman" panose="02020603050405020304" pitchFamily="18" charset="0"/>
            </a:endParaRPr>
          </a:p>
          <a:p>
            <a:r>
              <a:rPr lang="it-IT" b="1" i="1" dirty="0" smtClean="0">
                <a:latin typeface="Times New Roman" panose="02020603050405020304" pitchFamily="18" charset="0"/>
                <a:cs typeface="Times New Roman" panose="02020603050405020304" pitchFamily="18" charset="0"/>
              </a:rPr>
              <a:t>Alocare </a:t>
            </a:r>
            <a:r>
              <a:rPr lang="it-IT" b="1" dirty="0">
                <a:latin typeface="Times New Roman" panose="02020603050405020304" pitchFamily="18" charset="0"/>
                <a:cs typeface="Times New Roman" panose="02020603050405020304" pitchFamily="18" charset="0"/>
              </a:rPr>
              <a:t>300.000 </a:t>
            </a:r>
            <a:r>
              <a:rPr lang="it-IT" b="1" dirty="0" smtClean="0">
                <a:latin typeface="Times New Roman" panose="02020603050405020304" pitchFamily="18" charset="0"/>
                <a:cs typeface="Times New Roman" panose="02020603050405020304" pitchFamily="18" charset="0"/>
              </a:rPr>
              <a:t>Euro</a:t>
            </a:r>
            <a:r>
              <a:rPr lang="ro-RO" b="1" dirty="0" err="1" smtClean="0">
                <a:latin typeface="Times New Roman" panose="02020603050405020304" pitchFamily="18" charset="0"/>
                <a:cs typeface="Times New Roman" panose="02020603050405020304" pitchFamily="18" charset="0"/>
              </a:rPr>
              <a:t>-granturi</a:t>
            </a:r>
            <a:r>
              <a:rPr lang="ro-RO" b="1" dirty="0" smtClean="0">
                <a:latin typeface="Times New Roman" panose="02020603050405020304" pitchFamily="18" charset="0"/>
                <a:cs typeface="Times New Roman" panose="02020603050405020304" pitchFamily="18" charset="0"/>
              </a:rPr>
              <a:t> mici,</a:t>
            </a:r>
            <a:r>
              <a:rPr lang="it-IT" b="1" dirty="0" smtClean="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1.100.000 </a:t>
            </a:r>
            <a:r>
              <a:rPr lang="it-IT" b="1" dirty="0" smtClean="0">
                <a:latin typeface="Times New Roman" panose="02020603050405020304" pitchFamily="18" charset="0"/>
                <a:cs typeface="Times New Roman" panose="02020603050405020304" pitchFamily="18" charset="0"/>
              </a:rPr>
              <a:t>Euro</a:t>
            </a:r>
            <a:r>
              <a:rPr lang="ro-RO" b="1" dirty="0" smtClean="0">
                <a:latin typeface="Times New Roman" panose="02020603050405020304" pitchFamily="18" charset="0"/>
                <a:cs typeface="Times New Roman" panose="02020603050405020304" pitchFamily="18" charset="0"/>
              </a:rPr>
              <a:t>- </a:t>
            </a:r>
            <a:r>
              <a:rPr lang="ro-RO" b="1" dirty="0" smtClean="0">
                <a:latin typeface="Times New Roman" panose="02020603050405020304" pitchFamily="18" charset="0"/>
                <a:cs typeface="Times New Roman" panose="02020603050405020304" pitchFamily="18" charset="0"/>
              </a:rPr>
              <a:t>granturi medii</a:t>
            </a:r>
            <a:r>
              <a:rPr lang="ro-RO" b="1" dirty="0" smtClean="0">
                <a:latin typeface="Times New Roman" panose="02020603050405020304" pitchFamily="18" charset="0"/>
                <a:cs typeface="Times New Roman" panose="02020603050405020304" pitchFamily="18" charset="0"/>
              </a:rPr>
              <a:t>, </a:t>
            </a:r>
            <a:r>
              <a:rPr lang="it-IT" b="1" dirty="0" smtClean="0">
                <a:latin typeface="Times New Roman" panose="02020603050405020304" pitchFamily="18" charset="0"/>
                <a:cs typeface="Times New Roman" panose="02020603050405020304" pitchFamily="18" charset="0"/>
              </a:rPr>
              <a:t>1.800.000 Euro</a:t>
            </a:r>
            <a:r>
              <a:rPr lang="ro-RO" b="1" dirty="0" err="1" smtClean="0">
                <a:latin typeface="Times New Roman" panose="02020603050405020304" pitchFamily="18" charset="0"/>
                <a:cs typeface="Times New Roman" panose="02020603050405020304" pitchFamily="18" charset="0"/>
              </a:rPr>
              <a:t>-granturi</a:t>
            </a:r>
            <a:r>
              <a:rPr lang="ro-RO" b="1" dirty="0" smtClean="0">
                <a:latin typeface="Times New Roman" panose="02020603050405020304" pitchFamily="18" charset="0"/>
                <a:cs typeface="Times New Roman" panose="02020603050405020304" pitchFamily="18" charset="0"/>
              </a:rPr>
              <a:t> mari.</a:t>
            </a:r>
            <a:endParaRPr lang="it-IT" b="1"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p:txBody>
      </p:sp>
      <p:pic>
        <p:nvPicPr>
          <p:cNvPr id="12" name="Imagine 11"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164156" y="2045351"/>
            <a:ext cx="2502954" cy="1368152"/>
          </a:xfrm>
          <a:prstGeom prst="rect">
            <a:avLst/>
          </a:prstGeom>
          <a:noFill/>
          <a:ln>
            <a:noFill/>
          </a:ln>
        </p:spPr>
      </p:pic>
    </p:spTree>
    <p:extLst>
      <p:ext uri="{BB962C8B-B14F-4D97-AF65-F5344CB8AC3E}">
        <p14:creationId xmlns:p14="http://schemas.microsoft.com/office/powerpoint/2010/main" val="2076245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09" y="1321377"/>
            <a:ext cx="8517467" cy="4801314"/>
          </a:xfrm>
          <a:prstGeom prst="rect">
            <a:avLst/>
          </a:prstGeom>
          <a:noFill/>
        </p:spPr>
        <p:txBody>
          <a:bodyPr wrap="square" rtlCol="0">
            <a:spAutoFit/>
          </a:bodyPr>
          <a:lstStyle/>
          <a:p>
            <a:r>
              <a:rPr lang="ro-RO" b="1" i="1" dirty="0">
                <a:latin typeface="Times New Roman" panose="02020603050405020304" pitchFamily="18" charset="0"/>
                <a:cs typeface="Times New Roman" panose="02020603050405020304" pitchFamily="18" charset="0"/>
              </a:rPr>
              <a:t>Fondul ONG - Componenta DEZVOLTAREA CAPACITĂȚII ONG-URILOR. REȚELE ȘI COALIȚII</a:t>
            </a:r>
          </a:p>
          <a:p>
            <a:r>
              <a:rPr lang="ro-RO" b="1" dirty="0" smtClean="0">
                <a:latin typeface="Times New Roman" panose="02020603050405020304" pitchFamily="18" charset="0"/>
                <a:cs typeface="Times New Roman" panose="02020603050405020304" pitchFamily="18" charset="0"/>
              </a:rPr>
              <a:t>Subcomponente</a:t>
            </a:r>
            <a:r>
              <a:rPr lang="ro-RO" b="1" dirty="0">
                <a:latin typeface="Times New Roman" panose="02020603050405020304" pitchFamily="18" charset="0"/>
                <a:cs typeface="Times New Roman" panose="02020603050405020304" pitchFamily="18" charset="0"/>
              </a:rPr>
              <a:t>:</a:t>
            </a:r>
          </a:p>
          <a:p>
            <a:pPr marL="342900" indent="-342900">
              <a:buAutoNum type="arabicPeriod"/>
            </a:pPr>
            <a:r>
              <a:rPr lang="ro-RO" dirty="0" smtClean="0">
                <a:latin typeface="Times New Roman" panose="02020603050405020304" pitchFamily="18" charset="0"/>
                <a:cs typeface="Times New Roman" panose="02020603050405020304" pitchFamily="18" charset="0"/>
              </a:rPr>
              <a:t>Sprijin </a:t>
            </a:r>
            <a:r>
              <a:rPr lang="ro-RO" dirty="0">
                <a:latin typeface="Times New Roman" panose="02020603050405020304" pitchFamily="18" charset="0"/>
                <a:cs typeface="Times New Roman" panose="02020603050405020304" pitchFamily="18" charset="0"/>
              </a:rPr>
              <a:t>pentru coaliţii şi reţele la nivel regional şi </a:t>
            </a:r>
            <a:r>
              <a:rPr lang="ro-RO" dirty="0" smtClean="0">
                <a:latin typeface="Times New Roman" panose="02020603050405020304" pitchFamily="18" charset="0"/>
                <a:cs typeface="Times New Roman" panose="02020603050405020304" pitchFamily="18" charset="0"/>
              </a:rPr>
              <a:t>naţional </a:t>
            </a:r>
            <a:r>
              <a:rPr lang="it-IT" dirty="0" smtClean="0">
                <a:latin typeface="Times New Roman" panose="02020603050405020304" pitchFamily="18" charset="0"/>
                <a:cs typeface="Times New Roman" panose="02020603050405020304" pitchFamily="18" charset="0"/>
              </a:rPr>
              <a:t>şi </a:t>
            </a:r>
            <a:endParaRPr lang="ro-RO" dirty="0" smtClean="0">
              <a:latin typeface="Times New Roman" panose="02020603050405020304" pitchFamily="18" charset="0"/>
              <a:cs typeface="Times New Roman" panose="02020603050405020304" pitchFamily="18" charset="0"/>
            </a:endParaRPr>
          </a:p>
          <a:p>
            <a:r>
              <a:rPr lang="it-IT" dirty="0" smtClean="0">
                <a:latin typeface="Times New Roman" panose="02020603050405020304" pitchFamily="18" charset="0"/>
                <a:cs typeface="Times New Roman" panose="02020603050405020304" pitchFamily="18" charset="0"/>
              </a:rPr>
              <a:t>pentru </a:t>
            </a:r>
            <a:r>
              <a:rPr lang="it-IT" i="1" dirty="0">
                <a:latin typeface="Times New Roman" panose="02020603050405020304" pitchFamily="18" charset="0"/>
                <a:cs typeface="Times New Roman" panose="02020603050405020304" pitchFamily="18" charset="0"/>
              </a:rPr>
              <a:t>think </a:t>
            </a:r>
            <a:r>
              <a:rPr lang="it-IT" i="1" dirty="0" smtClean="0">
                <a:latin typeface="Times New Roman" panose="02020603050405020304" pitchFamily="18" charset="0"/>
                <a:cs typeface="Times New Roman" panose="02020603050405020304" pitchFamily="18" charset="0"/>
              </a:rPr>
              <a:t>tank</a:t>
            </a:r>
            <a:r>
              <a:rPr lang="it-IT" dirty="0" smtClean="0">
                <a:latin typeface="Times New Roman" panose="02020603050405020304" pitchFamily="18" charset="0"/>
                <a:cs typeface="Times New Roman" panose="02020603050405020304" pitchFamily="18" charset="0"/>
              </a:rPr>
              <a:t>-uri</a:t>
            </a:r>
            <a:r>
              <a:rPr lang="ro-RO"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Alocare </a:t>
            </a:r>
            <a:r>
              <a:rPr lang="it-IT" dirty="0">
                <a:latin typeface="Times New Roman" panose="02020603050405020304" pitchFamily="18" charset="0"/>
                <a:cs typeface="Times New Roman" panose="02020603050405020304" pitchFamily="18" charset="0"/>
              </a:rPr>
              <a:t>financiară: 560.000 </a:t>
            </a:r>
            <a:r>
              <a:rPr lang="it-IT"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a:t>
            </a:r>
          </a:p>
          <a:p>
            <a:r>
              <a:rPr lang="ro-RO" dirty="0" smtClean="0">
                <a:latin typeface="Times New Roman" panose="02020603050405020304" pitchFamily="18" charset="0"/>
                <a:cs typeface="Times New Roman" panose="02020603050405020304" pitchFamily="18" charset="0"/>
              </a:rPr>
              <a:t>Granturi medii.</a:t>
            </a:r>
            <a:endParaRPr lang="it-IT"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2. </a:t>
            </a:r>
            <a:r>
              <a:rPr lang="it-IT" dirty="0" smtClean="0">
                <a:latin typeface="Times New Roman" panose="02020603050405020304" pitchFamily="18" charset="0"/>
                <a:cs typeface="Times New Roman" panose="02020603050405020304" pitchFamily="18" charset="0"/>
              </a:rPr>
              <a:t>Sprijin </a:t>
            </a:r>
            <a:r>
              <a:rPr lang="it-IT" dirty="0">
                <a:latin typeface="Times New Roman" panose="02020603050405020304" pitchFamily="18" charset="0"/>
                <a:cs typeface="Times New Roman" panose="02020603050405020304" pitchFamily="18" charset="0"/>
              </a:rPr>
              <a:t>pentru inițiative care contribuie la </a:t>
            </a:r>
            <a:r>
              <a:rPr lang="it-IT" dirty="0" smtClean="0">
                <a:latin typeface="Times New Roman" panose="02020603050405020304" pitchFamily="18" charset="0"/>
                <a:cs typeface="Times New Roman" panose="02020603050405020304" pitchFamily="18" charset="0"/>
              </a:rPr>
              <a:t>dezvoltarea</a:t>
            </a:r>
            <a:r>
              <a:rPr lang="ro-RO" dirty="0" smtClean="0">
                <a:latin typeface="Times New Roman" panose="02020603050405020304" pitchFamily="18" charset="0"/>
                <a:cs typeface="Times New Roman" panose="02020603050405020304" pitchFamily="18" charset="0"/>
              </a:rPr>
              <a:t> unui </a:t>
            </a:r>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cadru </a:t>
            </a:r>
            <a:r>
              <a:rPr lang="ro-RO" dirty="0">
                <a:latin typeface="Times New Roman" panose="02020603050405020304" pitchFamily="18" charset="0"/>
                <a:cs typeface="Times New Roman" panose="02020603050405020304" pitchFamily="18" charset="0"/>
              </a:rPr>
              <a:t>favorabil pentru ONG-uri în România </a:t>
            </a:r>
            <a:r>
              <a:rPr lang="ro-RO" dirty="0" smtClean="0">
                <a:latin typeface="Times New Roman" panose="02020603050405020304" pitchFamily="18" charset="0"/>
                <a:cs typeface="Times New Roman" panose="02020603050405020304" pitchFamily="18" charset="0"/>
              </a:rPr>
              <a:t>și </a:t>
            </a:r>
            <a:r>
              <a:rPr lang="pt-BR" dirty="0" smtClean="0">
                <a:latin typeface="Times New Roman" panose="02020603050405020304" pitchFamily="18" charset="0"/>
                <a:cs typeface="Times New Roman" panose="02020603050405020304" pitchFamily="18" charset="0"/>
              </a:rPr>
              <a:t>creșterea </a:t>
            </a:r>
            <a:endParaRPr lang="ro-RO" dirty="0" smtClean="0">
              <a:latin typeface="Times New Roman" panose="02020603050405020304" pitchFamily="18" charset="0"/>
              <a:cs typeface="Times New Roman" panose="02020603050405020304" pitchFamily="18" charset="0"/>
            </a:endParaRPr>
          </a:p>
          <a:p>
            <a:r>
              <a:rPr lang="pt-BR" dirty="0" smtClean="0">
                <a:latin typeface="Times New Roman" panose="02020603050405020304" pitchFamily="18" charset="0"/>
                <a:cs typeface="Times New Roman" panose="02020603050405020304" pitchFamily="18" charset="0"/>
              </a:rPr>
              <a:t>reprezentării </a:t>
            </a:r>
            <a:r>
              <a:rPr lang="pt-BR" dirty="0">
                <a:latin typeface="Times New Roman" panose="02020603050405020304" pitchFamily="18" charset="0"/>
                <a:cs typeface="Times New Roman" panose="02020603050405020304" pitchFamily="18" charset="0"/>
              </a:rPr>
              <a:t>sectorului </a:t>
            </a:r>
            <a:r>
              <a:rPr lang="pt-BR" dirty="0" smtClean="0">
                <a:latin typeface="Times New Roman" panose="02020603050405020304" pitchFamily="18" charset="0"/>
                <a:cs typeface="Times New Roman" panose="02020603050405020304" pitchFamily="18" charset="0"/>
              </a:rPr>
              <a:t>neguvernamental</a:t>
            </a:r>
            <a:r>
              <a:rPr lang="ro-RO" dirty="0" smtClean="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a:t>
            </a:r>
            <a:endParaRPr lang="ro-RO" dirty="0" smtClean="0">
              <a:latin typeface="Times New Roman" panose="02020603050405020304" pitchFamily="18" charset="0"/>
              <a:cs typeface="Times New Roman" panose="02020603050405020304" pitchFamily="18" charset="0"/>
            </a:endParaRPr>
          </a:p>
          <a:p>
            <a:r>
              <a:rPr lang="pt-BR" dirty="0" smtClean="0">
                <a:latin typeface="Times New Roman" panose="02020603050405020304" pitchFamily="18" charset="0"/>
                <a:cs typeface="Times New Roman" panose="02020603050405020304" pitchFamily="18" charset="0"/>
              </a:rPr>
              <a:t>Alocare </a:t>
            </a:r>
            <a:r>
              <a:rPr lang="pt-BR" dirty="0">
                <a:latin typeface="Times New Roman" panose="02020603050405020304" pitchFamily="18" charset="0"/>
                <a:cs typeface="Times New Roman" panose="02020603050405020304" pitchFamily="18" charset="0"/>
              </a:rPr>
              <a:t>financiară: 400.000 </a:t>
            </a:r>
            <a:r>
              <a:rPr lang="pt-BR"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medii și mari.</a:t>
            </a:r>
            <a:endParaRPr lang="pt-BR" dirty="0">
              <a:latin typeface="Times New Roman" panose="02020603050405020304" pitchFamily="18" charset="0"/>
              <a:cs typeface="Times New Roman" panose="02020603050405020304" pitchFamily="18" charset="0"/>
            </a:endParaRP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3. </a:t>
            </a:r>
            <a:r>
              <a:rPr lang="it-IT" dirty="0" smtClean="0">
                <a:latin typeface="Times New Roman" panose="02020603050405020304" pitchFamily="18" charset="0"/>
                <a:cs typeface="Times New Roman" panose="02020603050405020304" pitchFamily="18" charset="0"/>
              </a:rPr>
              <a:t>Consolidarea </a:t>
            </a:r>
            <a:r>
              <a:rPr lang="it-IT" dirty="0">
                <a:latin typeface="Times New Roman" panose="02020603050405020304" pitchFamily="18" charset="0"/>
                <a:cs typeface="Times New Roman" panose="02020603050405020304" pitchFamily="18" charset="0"/>
              </a:rPr>
              <a:t>bazei de membri și voluntari </a:t>
            </a:r>
            <a:r>
              <a:rPr lang="it-IT" dirty="0" smtClean="0">
                <a:latin typeface="Times New Roman" panose="02020603050405020304" pitchFamily="18" charset="0"/>
                <a:cs typeface="Times New Roman" panose="02020603050405020304" pitchFamily="18" charset="0"/>
              </a:rPr>
              <a:t>ai</a:t>
            </a:r>
            <a:r>
              <a:rPr lang="ro-RO"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organizațiilor </a:t>
            </a:r>
            <a:endParaRPr lang="ro-RO"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neguvernamentale </a:t>
            </a:r>
            <a:r>
              <a:rPr lang="vi-VN" dirty="0">
                <a:latin typeface="Times New Roman" panose="02020603050405020304" pitchFamily="18" charset="0"/>
                <a:cs typeface="Times New Roman" panose="02020603050405020304" pitchFamily="18" charset="0"/>
              </a:rPr>
              <a:t>și creșterea </a:t>
            </a:r>
            <a:r>
              <a:rPr lang="vi-VN" dirty="0" smtClean="0">
                <a:latin typeface="Times New Roman" panose="02020603050405020304" pitchFamily="18" charset="0"/>
                <a:cs typeface="Times New Roman" panose="02020603050405020304" pitchFamily="18" charset="0"/>
              </a:rPr>
              <a:t>participării</a:t>
            </a:r>
            <a:r>
              <a:rPr lang="ro-RO"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membrilor </a:t>
            </a: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voluntarilor</a:t>
            </a:r>
            <a:endParaRPr lang="ro-RO"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în </a:t>
            </a:r>
            <a:r>
              <a:rPr lang="vi-VN" dirty="0">
                <a:latin typeface="Times New Roman" panose="02020603050405020304" pitchFamily="18" charset="0"/>
                <a:cs typeface="Times New Roman" panose="02020603050405020304" pitchFamily="18" charset="0"/>
              </a:rPr>
              <a:t>activitățile </a:t>
            </a:r>
            <a:r>
              <a:rPr lang="vi-VN" dirty="0" smtClean="0">
                <a:latin typeface="Times New Roman" panose="02020603050405020304" pitchFamily="18" charset="0"/>
                <a:cs typeface="Times New Roman" panose="02020603050405020304" pitchFamily="18" charset="0"/>
              </a:rPr>
              <a:t>ONG-urilor</a:t>
            </a:r>
            <a:r>
              <a:rPr lang="ro-RO"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Alocare financiară: 140.000 </a:t>
            </a:r>
            <a:r>
              <a:rPr lang="vi-VN" dirty="0" smtClean="0">
                <a:latin typeface="Times New Roman" panose="02020603050405020304" pitchFamily="18" charset="0"/>
                <a:cs typeface="Times New Roman" panose="02020603050405020304" pitchFamily="18" charset="0"/>
              </a:rPr>
              <a:t>Euro</a:t>
            </a:r>
            <a:r>
              <a:rPr lang="ro-RO" dirty="0" smtClean="0">
                <a:latin typeface="Times New Roman" panose="02020603050405020304" pitchFamily="18" charset="0"/>
                <a:cs typeface="Times New Roman" panose="02020603050405020304" pitchFamily="18" charset="0"/>
              </a:rPr>
              <a:t>. Granturi mici.</a:t>
            </a:r>
          </a:p>
          <a:p>
            <a:endParaRPr lang="ro-RO" b="1" dirty="0" smtClean="0">
              <a:solidFill>
                <a:srgbClr val="0070C0"/>
              </a:solidFill>
            </a:endParaRPr>
          </a:p>
          <a:p>
            <a:pPr algn="ctr"/>
            <a:r>
              <a:rPr lang="vi-VN" b="1" dirty="0" smtClean="0">
                <a:solidFill>
                  <a:srgbClr val="0070C0"/>
                </a:solidFill>
              </a:rPr>
              <a:t>http</a:t>
            </a:r>
            <a:r>
              <a:rPr lang="vi-VN" b="1" dirty="0">
                <a:solidFill>
                  <a:srgbClr val="0070C0"/>
                </a:solidFill>
              </a:rPr>
              <a:t>://fondong.fdsc.ro/</a:t>
            </a:r>
            <a:endParaRPr lang="it-IT" dirty="0">
              <a:latin typeface="Times New Roman" panose="02020603050405020304" pitchFamily="18" charset="0"/>
              <a:cs typeface="Times New Roman" panose="02020603050405020304" pitchFamily="18" charset="0"/>
            </a:endParaRPr>
          </a:p>
        </p:txBody>
      </p:sp>
      <p:pic>
        <p:nvPicPr>
          <p:cNvPr id="12" name="Imagine 11" descr="Fondul_ONG_sigla">
            <a:hlinkClick r:id="rId8"/>
          </p:cNvPr>
          <p:cNvPicPr/>
          <p:nvPr/>
        </p:nvPicPr>
        <p:blipFill>
          <a:blip r:embed="rId9">
            <a:extLst>
              <a:ext uri="{28A0092B-C50C-407E-A947-70E740481C1C}">
                <a14:useLocalDpi xmlns:a14="http://schemas.microsoft.com/office/drawing/2010/main" val="0"/>
              </a:ext>
            </a:extLst>
          </a:blip>
          <a:srcRect/>
          <a:stretch>
            <a:fillRect/>
          </a:stretch>
        </p:blipFill>
        <p:spPr bwMode="auto">
          <a:xfrm>
            <a:off x="6002047" y="2630705"/>
            <a:ext cx="2502954" cy="1368152"/>
          </a:xfrm>
          <a:prstGeom prst="rect">
            <a:avLst/>
          </a:prstGeom>
          <a:noFill/>
          <a:ln>
            <a:noFill/>
          </a:ln>
        </p:spPr>
      </p:pic>
    </p:spTree>
    <p:extLst>
      <p:ext uri="{BB962C8B-B14F-4D97-AF65-F5344CB8AC3E}">
        <p14:creationId xmlns:p14="http://schemas.microsoft.com/office/powerpoint/2010/main" val="3722328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6" name="TextBox 15"/>
          <p:cNvSpPr txBox="1"/>
          <p:nvPr/>
        </p:nvSpPr>
        <p:spPr>
          <a:xfrm>
            <a:off x="392877" y="2204864"/>
            <a:ext cx="8358246" cy="2246769"/>
          </a:xfrm>
          <a:prstGeom prst="rect">
            <a:avLst/>
          </a:prstGeom>
          <a:noFill/>
        </p:spPr>
        <p:txBody>
          <a:bodyPr wrap="square" rtlCol="0">
            <a:spAutoFit/>
          </a:bodyPr>
          <a:lstStyle/>
          <a:p>
            <a:pPr algn="ctr"/>
            <a:r>
              <a:rPr lang="ro-RO" sz="2000" dirty="0">
                <a:latin typeface="Trebuchet MS" panose="020B0603020202020204" pitchFamily="34" charset="0"/>
              </a:rPr>
              <a:t>VĂ MULȚUMIM!</a:t>
            </a:r>
          </a:p>
          <a:p>
            <a:pPr algn="ctr"/>
            <a:endParaRPr lang="ro-RO" sz="2000" dirty="0">
              <a:latin typeface="Trebuchet MS" panose="020B0603020202020204" pitchFamily="34" charset="0"/>
            </a:endParaRPr>
          </a:p>
          <a:p>
            <a:pPr algn="ctr"/>
            <a:endParaRPr lang="ro-RO" sz="2000" dirty="0">
              <a:latin typeface="Trebuchet MS" panose="020B0603020202020204" pitchFamily="34" charset="0"/>
            </a:endParaRPr>
          </a:p>
          <a:p>
            <a:pPr algn="ctr"/>
            <a:r>
              <a:rPr lang="ro-RO" sz="2000" dirty="0">
                <a:latin typeface="Trebuchet MS" panose="020B0603020202020204" pitchFamily="34" charset="0"/>
              </a:rPr>
              <a:t>PENTRU ALTE INFORMAȚII VĂ STĂM LA DISPOZIȚIE, ZILNIC,</a:t>
            </a:r>
          </a:p>
          <a:p>
            <a:pPr algn="ctr"/>
            <a:r>
              <a:rPr lang="ro-RO" sz="2000" dirty="0">
                <a:latin typeface="Trebuchet MS" panose="020B0603020202020204" pitchFamily="34" charset="0"/>
              </a:rPr>
              <a:t> DE LUNI PÂNĂ VINERI ÎNTRE ORELE 9-17.00, </a:t>
            </a:r>
          </a:p>
          <a:p>
            <a:pPr algn="ctr"/>
            <a:r>
              <a:rPr lang="ro-RO" sz="2000" dirty="0">
                <a:latin typeface="Trebuchet MS" panose="020B0603020202020204" pitchFamily="34" charset="0"/>
              </a:rPr>
              <a:t>LA SEDIUL NOSTRU DIN JIMBOLIA, STR. ȘTEFAN CEL MARE, NR. 9.</a:t>
            </a:r>
          </a:p>
          <a:p>
            <a:pPr algn="ctr"/>
            <a:r>
              <a:rPr lang="ro-RO" sz="2000" dirty="0">
                <a:latin typeface="Trebuchet MS" panose="020B0603020202020204" pitchFamily="34" charset="0"/>
              </a:rPr>
              <a:t>TEL. 0256.360.078, www.galbanatvest.ro</a:t>
            </a:r>
            <a:endParaRPr lang="ro-RO" sz="2000" b="1" dirty="0">
              <a:solidFill>
                <a:srgbClr val="00B050"/>
              </a:solidFill>
              <a:latin typeface="Trebuchet MS" panose="020B0603020202020204"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175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6" name="TextBox 15"/>
          <p:cNvSpPr txBox="1"/>
          <p:nvPr/>
        </p:nvSpPr>
        <p:spPr>
          <a:xfrm>
            <a:off x="392877" y="1528125"/>
            <a:ext cx="8358246" cy="5109091"/>
          </a:xfrm>
          <a:prstGeom prst="rect">
            <a:avLst/>
          </a:prstGeom>
          <a:noFill/>
        </p:spPr>
        <p:txBody>
          <a:bodyPr wrap="square" rtlCol="0">
            <a:spAutoFit/>
          </a:bodyPr>
          <a:lstStyle/>
          <a:p>
            <a:pPr algn="ctr"/>
            <a:r>
              <a:rPr lang="pt-BR" b="1" i="1" dirty="0" smtClean="0">
                <a:latin typeface="Times New Roman" panose="02020603050405020304" pitchFamily="18" charset="0"/>
                <a:cs typeface="Times New Roman" panose="02020603050405020304" pitchFamily="18" charset="0"/>
              </a:rPr>
              <a:t>Schema </a:t>
            </a:r>
            <a:r>
              <a:rPr lang="pt-BR" b="1" i="1" dirty="0">
                <a:latin typeface="Times New Roman" panose="02020603050405020304" pitchFamily="18" charset="0"/>
                <a:cs typeface="Times New Roman" panose="02020603050405020304" pitchFamily="18" charset="0"/>
              </a:rPr>
              <a:t>de ajutor de minimis  “</a:t>
            </a:r>
            <a:r>
              <a:rPr lang="pt-PT" b="1" i="1" dirty="0">
                <a:latin typeface="Times New Roman" panose="02020603050405020304" pitchFamily="18" charset="0"/>
                <a:cs typeface="Times New Roman" panose="02020603050405020304" pitchFamily="18" charset="0"/>
              </a:rPr>
              <a:t>Locuri de muncă subvenţionate</a:t>
            </a:r>
            <a:r>
              <a:rPr lang="pt-BR" b="1" i="1" dirty="0" smtClean="0">
                <a:latin typeface="Times New Roman" panose="02020603050405020304" pitchFamily="18" charset="0"/>
                <a:cs typeface="Times New Roman" panose="02020603050405020304" pitchFamily="18" charset="0"/>
              </a:rPr>
              <a:t>”</a:t>
            </a:r>
            <a:endParaRPr lang="ro-RO" b="1" i="1" dirty="0" smtClean="0">
              <a:latin typeface="Times New Roman" panose="02020603050405020304" pitchFamily="18" charset="0"/>
              <a:cs typeface="Times New Roman" panose="02020603050405020304" pitchFamily="18" charset="0"/>
            </a:endParaRPr>
          </a:p>
          <a:p>
            <a:endParaRPr lang="ro-RO" sz="1600" b="1" dirty="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Are ca obiectiv </a:t>
            </a:r>
            <a:r>
              <a:rPr lang="ro-RO" dirty="0" smtClean="0">
                <a:latin typeface="Times New Roman" panose="02020603050405020304" pitchFamily="18" charset="0"/>
                <a:cs typeface="Times New Roman" panose="02020603050405020304" pitchFamily="18" charset="0"/>
              </a:rPr>
              <a:t>creşterea ratei </a:t>
            </a:r>
            <a:r>
              <a:rPr lang="ro-RO" dirty="0">
                <a:latin typeface="Times New Roman" panose="02020603050405020304" pitchFamily="18" charset="0"/>
                <a:cs typeface="Times New Roman" panose="02020603050405020304" pitchFamily="18" charset="0"/>
              </a:rPr>
              <a:t>de ocupare în rândul tinerilor </a:t>
            </a:r>
            <a:r>
              <a:rPr lang="it-IT" b="1" dirty="0">
                <a:latin typeface="Times New Roman" panose="02020603050405020304" pitchFamily="18" charset="0"/>
                <a:cs typeface="Times New Roman" panose="02020603050405020304" pitchFamily="18" charset="0"/>
              </a:rPr>
              <a:t>integraţi la primul loc de muncă</a:t>
            </a:r>
            <a:r>
              <a:rPr lang="it-IT"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după </a:t>
            </a:r>
            <a:r>
              <a:rPr lang="ro-RO" b="1" dirty="0" smtClean="0">
                <a:latin typeface="Times New Roman" panose="02020603050405020304" pitchFamily="18" charset="0"/>
                <a:cs typeface="Times New Roman" panose="02020603050405020304" pitchFamily="18" charset="0"/>
              </a:rPr>
              <a:t>absolvire.</a:t>
            </a:r>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Se adresează absolvenților de învățământ secundar și terțiar.</a:t>
            </a:r>
            <a:endParaRPr lang="ro-RO" dirty="0">
              <a:latin typeface="Times New Roman" panose="02020603050405020304" pitchFamily="18" charset="0"/>
              <a:cs typeface="Times New Roman" panose="02020603050405020304" pitchFamily="18" charset="0"/>
            </a:endParaRPr>
          </a:p>
          <a:p>
            <a:endParaRPr lang="ro-RO" b="1" dirty="0" smtClean="0">
              <a:latin typeface="Times New Roman" panose="02020603050405020304" pitchFamily="18" charset="0"/>
              <a:cs typeface="Times New Roman" panose="02020603050405020304" pitchFamily="18" charset="0"/>
            </a:endParaRPr>
          </a:p>
          <a:p>
            <a:r>
              <a:rPr lang="pt-BR" b="1" dirty="0" smtClean="0">
                <a:latin typeface="Times New Roman" panose="02020603050405020304" pitchFamily="18" charset="0"/>
                <a:cs typeface="Times New Roman" panose="02020603050405020304" pitchFamily="18" charset="0"/>
              </a:rPr>
              <a:t>Durata</a:t>
            </a:r>
            <a:r>
              <a:rPr lang="pt-BR" dirty="0"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schemei este de 12 luni </a:t>
            </a:r>
            <a:r>
              <a:rPr lang="pt-BR" dirty="0" smtClean="0">
                <a:latin typeface="Times New Roman" panose="02020603050405020304" pitchFamily="18" charset="0"/>
                <a:cs typeface="Times New Roman" panose="02020603050405020304" pitchFamily="18" charset="0"/>
              </a:rPr>
              <a:t>de la semnarea contractelor de finanţare pentru proiectele </a:t>
            </a:r>
            <a:r>
              <a:rPr lang="ro-RO" dirty="0" smtClean="0">
                <a:latin typeface="Times New Roman" panose="02020603050405020304" pitchFamily="18" charset="0"/>
                <a:cs typeface="Times New Roman" panose="02020603050405020304" pitchFamily="18" charset="0"/>
              </a:rPr>
              <a:t>aprobate în cadrul Programului Operaţional Sectorial Dezvoltarea Resurselor Umane.</a:t>
            </a:r>
          </a:p>
          <a:p>
            <a:endParaRPr lang="ro-RO" dirty="0" smtClean="0">
              <a:latin typeface="Times New Roman" panose="02020603050405020304" pitchFamily="18" charset="0"/>
              <a:cs typeface="Times New Roman" panose="02020603050405020304" pitchFamily="18" charset="0"/>
            </a:endParaRPr>
          </a:p>
          <a:p>
            <a:r>
              <a:rPr lang="ro-RO" dirty="0" smtClean="0">
                <a:latin typeface="Times New Roman" panose="02020603050405020304" pitchFamily="18" charset="0"/>
                <a:cs typeface="Times New Roman" panose="02020603050405020304" pitchFamily="18" charset="0"/>
              </a:rPr>
              <a:t>Ajutorul de </a:t>
            </a:r>
            <a:r>
              <a:rPr lang="ro-RO" dirty="0" err="1" smtClean="0">
                <a:latin typeface="Times New Roman" panose="02020603050405020304" pitchFamily="18" charset="0"/>
                <a:cs typeface="Times New Roman" panose="02020603050405020304" pitchFamily="18" charset="0"/>
              </a:rPr>
              <a:t>minimis</a:t>
            </a:r>
            <a:r>
              <a:rPr lang="ro-RO" dirty="0" smtClean="0">
                <a:latin typeface="Times New Roman" panose="02020603050405020304" pitchFamily="18" charset="0"/>
                <a:cs typeface="Times New Roman" panose="02020603050405020304" pitchFamily="18" charset="0"/>
              </a:rPr>
              <a:t> se acordă întreprinderilor din </a:t>
            </a:r>
            <a:r>
              <a:rPr lang="ro-RO" b="1" dirty="0" smtClean="0">
                <a:latin typeface="Times New Roman" panose="02020603050405020304" pitchFamily="18" charset="0"/>
                <a:cs typeface="Times New Roman" panose="02020603050405020304" pitchFamily="18" charset="0"/>
              </a:rPr>
              <a:t>toate sectoarele, cu excepția firmelor care activează în domeniile: </a:t>
            </a:r>
            <a:r>
              <a:rPr lang="pt-BR" dirty="0" smtClean="0">
                <a:latin typeface="Times New Roman" panose="02020603050405020304" pitchFamily="18" charset="0"/>
                <a:cs typeface="Times New Roman" panose="02020603050405020304" pitchFamily="18" charset="0"/>
              </a:rPr>
              <a:t>intermedieri financiare şi asigurări, tranzacţii imobiliare, activităţi de jocuri de noroc şi pariuri, producţie sau comercializare de armament, muniţii, explozibili, tutun, alcool, produse energetice substanţe aflate sub control naţional, plante, substanţe şi preparate stupefiante şi psihotrope, activităţi de închiriere şi leasing, activităţi de investigare şi protecţie, precum şi activităţile excluse de normele europene, pentru care nu se poate acorda ajutor de minimis</a:t>
            </a:r>
            <a:r>
              <a:rPr lang="ro-RO" dirty="0" smtClean="0">
                <a:latin typeface="Times New Roman" panose="02020603050405020304" pitchFamily="18" charset="0"/>
                <a:cs typeface="Times New Roman" panose="02020603050405020304" pitchFamily="18" charset="0"/>
              </a:rPr>
              <a:t>.</a:t>
            </a:r>
          </a:p>
          <a:p>
            <a:endParaRPr lang="ro-RO" sz="1600" dirty="0" smtClean="0">
              <a:latin typeface="Times New Roman" panose="02020603050405020304" pitchFamily="18" charset="0"/>
              <a:cs typeface="Times New Roman" panose="02020603050405020304" pitchFamily="18" charset="0"/>
            </a:endParaRPr>
          </a:p>
          <a:p>
            <a:pPr lvl="0"/>
            <a:endParaRPr lang="ro-RO" sz="1200" dirty="0" smtClean="0">
              <a:latin typeface="Times New Roman" panose="02020603050405020304" pitchFamily="18" charset="0"/>
              <a:cs typeface="Times New Roman" panose="02020603050405020304" pitchFamily="18" charset="0"/>
            </a:endParaRPr>
          </a:p>
          <a:p>
            <a:endParaRPr lang="ro-RO" sz="12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5956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6" name="TextBox 15"/>
          <p:cNvSpPr txBox="1"/>
          <p:nvPr/>
        </p:nvSpPr>
        <p:spPr>
          <a:xfrm>
            <a:off x="392877" y="1528125"/>
            <a:ext cx="8358246" cy="4585871"/>
          </a:xfrm>
          <a:prstGeom prst="rect">
            <a:avLst/>
          </a:prstGeom>
          <a:noFill/>
        </p:spPr>
        <p:txBody>
          <a:bodyPr wrap="square" rtlCol="0">
            <a:spAutoFit/>
          </a:bodyPr>
          <a:lstStyle/>
          <a:p>
            <a:pPr algn="ctr"/>
            <a:r>
              <a:rPr lang="pt-BR" b="1" i="1" dirty="0" smtClean="0">
                <a:latin typeface="Times New Roman" panose="02020603050405020304" pitchFamily="18" charset="0"/>
                <a:cs typeface="Times New Roman" panose="02020603050405020304" pitchFamily="18" charset="0"/>
              </a:rPr>
              <a:t>Schema </a:t>
            </a:r>
            <a:r>
              <a:rPr lang="pt-BR" b="1" i="1" dirty="0">
                <a:latin typeface="Times New Roman" panose="02020603050405020304" pitchFamily="18" charset="0"/>
                <a:cs typeface="Times New Roman" panose="02020603050405020304" pitchFamily="18" charset="0"/>
              </a:rPr>
              <a:t>de ajutor de minimis  “</a:t>
            </a:r>
            <a:r>
              <a:rPr lang="pt-PT" b="1" i="1" dirty="0">
                <a:latin typeface="Times New Roman" panose="02020603050405020304" pitchFamily="18" charset="0"/>
                <a:cs typeface="Times New Roman" panose="02020603050405020304" pitchFamily="18" charset="0"/>
              </a:rPr>
              <a:t>Locuri de muncă subvenţionate</a:t>
            </a:r>
            <a:r>
              <a:rPr lang="pt-BR" b="1" i="1" dirty="0" smtClean="0">
                <a:latin typeface="Times New Roman" panose="02020603050405020304" pitchFamily="18" charset="0"/>
                <a:cs typeface="Times New Roman" panose="02020603050405020304" pitchFamily="18" charset="0"/>
              </a:rPr>
              <a:t>”</a:t>
            </a:r>
            <a:endParaRPr lang="ro-RO" b="1" i="1" dirty="0" smtClean="0">
              <a:latin typeface="Times New Roman" panose="02020603050405020304" pitchFamily="18" charset="0"/>
              <a:cs typeface="Times New Roman" panose="02020603050405020304" pitchFamily="18" charset="0"/>
            </a:endParaRPr>
          </a:p>
          <a:p>
            <a:endParaRPr lang="ro-RO" sz="1600" dirty="0" smtClean="0">
              <a:latin typeface="Times New Roman" panose="02020603050405020304" pitchFamily="18" charset="0"/>
              <a:cs typeface="Times New Roman" panose="02020603050405020304" pitchFamily="18" charset="0"/>
            </a:endParaRPr>
          </a:p>
          <a:p>
            <a:r>
              <a:rPr lang="pt-BR" dirty="0" smtClean="0">
                <a:latin typeface="Times New Roman" panose="02020603050405020304" pitchFamily="18" charset="0"/>
                <a:cs typeface="Times New Roman" panose="02020603050405020304" pitchFamily="18" charset="0"/>
              </a:rPr>
              <a:t>Ajutorul de minimis se acordă angajaţilor prin intermediul IMM-urilor:</a:t>
            </a:r>
            <a:r>
              <a:rPr lang="ro-RO"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sub </a:t>
            </a:r>
            <a:r>
              <a:rPr lang="it-IT" dirty="0">
                <a:latin typeface="Times New Roman" panose="02020603050405020304" pitchFamily="18" charset="0"/>
                <a:cs typeface="Times New Roman" panose="02020603050405020304" pitchFamily="18" charset="0"/>
              </a:rPr>
              <a:t>formă de sume nerambursabile, pentru acoperirea cheltuielilor salariale complete cu angajaţii noi în limita a 1575 lei /luna pentru studii medii şi 2328 lei /luna pentru studii superioare, pe o perioadă de minim 6 luni şi maxim 12 luni. Valoarea maxima a subvenţiei acordate pentru plata salariului net este de 900 lei/lună pentru studii medii şi 1300 lei/lună pentru studii </a:t>
            </a:r>
            <a:r>
              <a:rPr lang="it-IT" dirty="0" smtClean="0">
                <a:latin typeface="Times New Roman" panose="02020603050405020304" pitchFamily="18" charset="0"/>
                <a:cs typeface="Times New Roman" panose="02020603050405020304" pitchFamily="18" charset="0"/>
              </a:rPr>
              <a:t>superioare.</a:t>
            </a:r>
            <a:endParaRPr lang="ro-RO" dirty="0" smtClean="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pPr lvl="0"/>
            <a:r>
              <a:rPr lang="pt-BR" dirty="0">
                <a:latin typeface="Times New Roman" panose="02020603050405020304" pitchFamily="18" charset="0"/>
                <a:cs typeface="Times New Roman" panose="02020603050405020304" pitchFamily="18" charset="0"/>
              </a:rPr>
              <a:t>Numărul maxim orientativ de posturi care vor face obiectul subvenţionării, în funcţie de categoria în care se încadrează beneficiarul schemei de minimis, este următorul: </a:t>
            </a:r>
            <a:endParaRPr lang="ro-RO"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 Pentru microîntreprinderi – 3 locuri de muncă nou </a:t>
            </a:r>
            <a:r>
              <a:rPr lang="pt-BR" dirty="0" smtClean="0">
                <a:latin typeface="Times New Roman" panose="02020603050405020304" pitchFamily="18" charset="0"/>
                <a:cs typeface="Times New Roman" panose="02020603050405020304" pitchFamily="18" charset="0"/>
              </a:rPr>
              <a:t>create</a:t>
            </a:r>
            <a:r>
              <a:rPr lang="ro-RO" dirty="0" smtClean="0">
                <a:latin typeface="Times New Roman" panose="02020603050405020304" pitchFamily="18" charset="0"/>
                <a:cs typeface="Times New Roman" panose="02020603050405020304" pitchFamily="18" charset="0"/>
              </a:rPr>
              <a:t> </a:t>
            </a:r>
            <a:r>
              <a:rPr lang="pt-BR" dirty="0" smtClean="0">
                <a:latin typeface="Times New Roman" panose="02020603050405020304" pitchFamily="18" charset="0"/>
                <a:cs typeface="Times New Roman" panose="02020603050405020304" pitchFamily="18" charset="0"/>
              </a:rPr>
              <a:t>(posturi)</a:t>
            </a:r>
            <a:r>
              <a:rPr lang="ro-RO" dirty="0" smtClean="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 Pentru întreprinderile mijlocii – 7 locuri de muncă nou create </a:t>
            </a:r>
            <a:r>
              <a:rPr lang="pt-BR" dirty="0" smtClean="0">
                <a:latin typeface="Times New Roman" panose="02020603050405020304" pitchFamily="18" charset="0"/>
                <a:cs typeface="Times New Roman" panose="02020603050405020304" pitchFamily="18" charset="0"/>
              </a:rPr>
              <a:t>(posturi)</a:t>
            </a:r>
            <a:r>
              <a:rPr lang="ro-RO" dirty="0" smtClean="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 Pentru întreprinderile medii – 15 locuri de muncă nou create </a:t>
            </a:r>
            <a:r>
              <a:rPr lang="pt-BR" dirty="0" smtClean="0">
                <a:latin typeface="Times New Roman" panose="02020603050405020304" pitchFamily="18" charset="0"/>
                <a:cs typeface="Times New Roman" panose="02020603050405020304" pitchFamily="18" charset="0"/>
              </a:rPr>
              <a:t>(posturi)</a:t>
            </a:r>
            <a:r>
              <a:rPr lang="ro-RO" dirty="0" smtClean="0">
                <a:latin typeface="Times New Roman" panose="02020603050405020304" pitchFamily="18" charset="0"/>
                <a:cs typeface="Times New Roman" panose="02020603050405020304" pitchFamily="18" charset="0"/>
              </a:rPr>
              <a:t>.</a:t>
            </a:r>
            <a:r>
              <a:rPr lang="pt-BR" dirty="0" smtClean="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pPr lvl="0"/>
            <a:endParaRPr lang="ro-RO" sz="1200" dirty="0" smtClean="0">
              <a:latin typeface="Times New Roman" panose="02020603050405020304" pitchFamily="18" charset="0"/>
              <a:cs typeface="Times New Roman" panose="02020603050405020304" pitchFamily="18" charset="0"/>
            </a:endParaRPr>
          </a:p>
          <a:p>
            <a:endParaRPr lang="ro-RO" sz="12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680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sp>
        <p:nvSpPr>
          <p:cNvPr id="16" name="TextBox 15"/>
          <p:cNvSpPr txBox="1"/>
          <p:nvPr/>
        </p:nvSpPr>
        <p:spPr>
          <a:xfrm>
            <a:off x="392877" y="1528125"/>
            <a:ext cx="8358246" cy="4062651"/>
          </a:xfrm>
          <a:prstGeom prst="rect">
            <a:avLst/>
          </a:prstGeom>
          <a:noFill/>
        </p:spPr>
        <p:txBody>
          <a:bodyPr wrap="square" rtlCol="0">
            <a:spAutoFit/>
          </a:bodyPr>
          <a:lstStyle/>
          <a:p>
            <a:pPr algn="ctr"/>
            <a:r>
              <a:rPr lang="pt-BR" b="1" i="1" dirty="0" smtClean="0">
                <a:latin typeface="Times New Roman" panose="02020603050405020304" pitchFamily="18" charset="0"/>
                <a:cs typeface="Times New Roman" panose="02020603050405020304" pitchFamily="18" charset="0"/>
              </a:rPr>
              <a:t>Schema </a:t>
            </a:r>
            <a:r>
              <a:rPr lang="pt-BR" b="1" i="1" dirty="0">
                <a:latin typeface="Times New Roman" panose="02020603050405020304" pitchFamily="18" charset="0"/>
                <a:cs typeface="Times New Roman" panose="02020603050405020304" pitchFamily="18" charset="0"/>
              </a:rPr>
              <a:t>de ajutor de minimis  “</a:t>
            </a:r>
            <a:r>
              <a:rPr lang="pt-PT" b="1" i="1" dirty="0">
                <a:latin typeface="Times New Roman" panose="02020603050405020304" pitchFamily="18" charset="0"/>
                <a:cs typeface="Times New Roman" panose="02020603050405020304" pitchFamily="18" charset="0"/>
              </a:rPr>
              <a:t>Locuri de muncă subvenţionate</a:t>
            </a:r>
            <a:r>
              <a:rPr lang="pt-BR" b="1" i="1" dirty="0" smtClean="0">
                <a:latin typeface="Times New Roman" panose="02020603050405020304" pitchFamily="18" charset="0"/>
                <a:cs typeface="Times New Roman" panose="02020603050405020304" pitchFamily="18" charset="0"/>
              </a:rPr>
              <a:t>”</a:t>
            </a:r>
            <a:endParaRPr lang="ro-RO" b="1" i="1" dirty="0" smtClean="0">
              <a:latin typeface="Times New Roman" panose="02020603050405020304" pitchFamily="18" charset="0"/>
              <a:cs typeface="Times New Roman" panose="02020603050405020304" pitchFamily="18" charset="0"/>
            </a:endParaRPr>
          </a:p>
          <a:p>
            <a:r>
              <a:rPr lang="pt-BR" dirty="0" smtClean="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Un IMM poate încheia un singur contract pe toată perioada de implementare a proiectului, care poate fi modificat prin acte adiţionale cu respectarea prevederilor ghidului solicitantului condiţii specifice. IMM are obligaţia menţinerii posturilor subvenţionate după finalizarea perioadei de acordare a subvenţiei, pentru o durată cel puţin egală cu perioada de acordare a subvenţiei</a:t>
            </a:r>
            <a:r>
              <a:rPr lang="it-IT" dirty="0" smtClean="0">
                <a:latin typeface="Times New Roman" panose="02020603050405020304" pitchFamily="18" charset="0"/>
                <a:cs typeface="Times New Roman" panose="02020603050405020304" pitchFamily="18" charset="0"/>
              </a:rPr>
              <a:t>.</a:t>
            </a:r>
            <a:endParaRPr lang="ro-RO" dirty="0" smtClean="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Modalitatea de derulare</a:t>
            </a:r>
            <a:r>
              <a:rPr lang="es-EC" b="1" dirty="0">
                <a:latin typeface="Times New Roman" panose="02020603050405020304" pitchFamily="18" charset="0"/>
                <a:cs typeface="Times New Roman" panose="02020603050405020304" pitchFamily="18" charset="0"/>
              </a:rPr>
              <a:t>:</a:t>
            </a:r>
            <a:endParaRPr lang="ro-RO" dirty="0">
              <a:latin typeface="Times New Roman" panose="02020603050405020304" pitchFamily="18" charset="0"/>
              <a:cs typeface="Times New Roman" panose="02020603050405020304" pitchFamily="18" charset="0"/>
            </a:endParaRPr>
          </a:p>
          <a:p>
            <a:r>
              <a:rPr lang="es-EC" dirty="0">
                <a:latin typeface="Times New Roman" panose="02020603050405020304" pitchFamily="18" charset="0"/>
                <a:cs typeface="Times New Roman" panose="02020603050405020304" pitchFamily="18" charset="0"/>
              </a:rPr>
              <a:t>Înscrierea în cadrul Proiectelor se va face prin completarea online sau prin tehnoredactarea/semnarea/</a:t>
            </a:r>
            <a:r>
              <a:rPr lang="ro-RO" dirty="0">
                <a:latin typeface="Times New Roman" panose="02020603050405020304" pitchFamily="18" charset="0"/>
                <a:cs typeface="Times New Roman" panose="02020603050405020304" pitchFamily="18" charset="0"/>
              </a:rPr>
              <a:t>ştampilarea şi trimiterea prin email a </a:t>
            </a:r>
            <a:r>
              <a:rPr lang="es-EC" dirty="0">
                <a:latin typeface="Times New Roman" panose="02020603050405020304" pitchFamily="18" charset="0"/>
                <a:cs typeface="Times New Roman" panose="02020603050405020304" pitchFamily="18" charset="0"/>
              </a:rPr>
              <a:t>formularelor de înregistrare disponibile în format editabil şi electronic pe site-ul </a:t>
            </a:r>
            <a:r>
              <a:rPr lang="es-EC" u="sng" dirty="0">
                <a:latin typeface="Times New Roman" panose="02020603050405020304" pitchFamily="18" charset="0"/>
                <a:cs typeface="Times New Roman" panose="02020603050405020304" pitchFamily="18" charset="0"/>
                <a:hlinkClick r:id="rId5"/>
              </a:rPr>
              <a:t>www.aippimm.ro</a:t>
            </a:r>
            <a:r>
              <a:rPr lang="en-GB" dirty="0">
                <a:latin typeface="Times New Roman" panose="02020603050405020304" pitchFamily="18" charset="0"/>
                <a:cs typeface="Times New Roman" panose="02020603050405020304" pitchFamily="18" charset="0"/>
              </a:rPr>
              <a:t> </a:t>
            </a:r>
            <a:r>
              <a:rPr lang="es-EC" dirty="0">
                <a:latin typeface="Times New Roman" panose="02020603050405020304" pitchFamily="18" charset="0"/>
                <a:cs typeface="Times New Roman" panose="02020603050405020304" pitchFamily="18" charset="0"/>
              </a:rPr>
              <a:t>şi pe site-ul </a:t>
            </a:r>
            <a:r>
              <a:rPr lang="es-EC" u="sng" dirty="0">
                <a:latin typeface="Times New Roman" panose="02020603050405020304" pitchFamily="18" charset="0"/>
                <a:cs typeface="Times New Roman" panose="02020603050405020304" pitchFamily="18" charset="0"/>
                <a:hlinkClick r:id="rId6"/>
              </a:rPr>
              <a:t>www.imm.gov.ro</a:t>
            </a:r>
            <a:r>
              <a:rPr lang="es-EC" dirty="0">
                <a:latin typeface="Times New Roman" panose="02020603050405020304" pitchFamily="18" charset="0"/>
                <a:cs typeface="Times New Roman" panose="02020603050405020304" pitchFamily="18" charset="0"/>
              </a:rPr>
              <a:t> cu înscriere </a:t>
            </a:r>
            <a:r>
              <a:rPr lang="es-EC" dirty="0" smtClean="0">
                <a:latin typeface="Times New Roman" panose="02020603050405020304" pitchFamily="18" charset="0"/>
                <a:cs typeface="Times New Roman" panose="02020603050405020304" pitchFamily="18" charset="0"/>
              </a:rPr>
              <a:t>continu</a:t>
            </a:r>
            <a:r>
              <a:rPr lang="ro-RO" dirty="0" smtClean="0">
                <a:latin typeface="Times New Roman" panose="02020603050405020304" pitchFamily="18" charset="0"/>
                <a:cs typeface="Times New Roman" panose="02020603050405020304" pitchFamily="18" charset="0"/>
              </a:rPr>
              <a:t>ă </a:t>
            </a:r>
            <a:r>
              <a:rPr lang="es-EC" dirty="0" smtClean="0">
                <a:latin typeface="Times New Roman" panose="02020603050405020304" pitchFamily="18" charset="0"/>
                <a:cs typeface="Times New Roman" panose="02020603050405020304" pitchFamily="18" charset="0"/>
              </a:rPr>
              <a:t>până </a:t>
            </a:r>
            <a:r>
              <a:rPr lang="es-EC" dirty="0">
                <a:latin typeface="Times New Roman" panose="02020603050405020304" pitchFamily="18" charset="0"/>
                <a:cs typeface="Times New Roman" panose="02020603050405020304" pitchFamily="18" charset="0"/>
              </a:rPr>
              <a:t>la epuizarea bugetelor alocate. </a:t>
            </a:r>
            <a:endParaRPr lang="ro-RO" dirty="0">
              <a:latin typeface="Times New Roman" panose="02020603050405020304" pitchFamily="18" charset="0"/>
              <a:cs typeface="Times New Roman" panose="02020603050405020304" pitchFamily="18" charset="0"/>
            </a:endParaRPr>
          </a:p>
          <a:p>
            <a:endParaRPr lang="ro-RO" sz="1200" dirty="0">
              <a:latin typeface="Times New Roman" panose="02020603050405020304" pitchFamily="18" charset="0"/>
              <a:cs typeface="Times New Roman" panose="02020603050405020304" pitchFamily="18" charset="0"/>
            </a:endParaRPr>
          </a:p>
          <a:p>
            <a:endParaRPr lang="ro-RO" sz="12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99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297485" y="1387694"/>
            <a:ext cx="8292237" cy="5355312"/>
          </a:xfrm>
          <a:prstGeom prst="rect">
            <a:avLst/>
          </a:prstGeom>
          <a:noFill/>
        </p:spPr>
        <p:txBody>
          <a:bodyPr wrap="square" rtlCol="0">
            <a:spAutoFit/>
          </a:bodyPr>
          <a:lstStyle/>
          <a:p>
            <a:pPr algn="ctr"/>
            <a:r>
              <a:rPr lang="ro-RO" b="1" i="1" dirty="0">
                <a:latin typeface="Times New Roman" panose="02020603050405020304" pitchFamily="18" charset="0"/>
                <a:cs typeface="Times New Roman" panose="02020603050405020304" pitchFamily="18" charset="0"/>
              </a:rPr>
              <a:t>Competiție internațională de idei de afaceri sociale</a:t>
            </a:r>
            <a:endParaRPr lang="ro-RO" i="1" dirty="0">
              <a:latin typeface="Times New Roman" panose="02020603050405020304" pitchFamily="18" charset="0"/>
              <a:cs typeface="Times New Roman" panose="02020603050405020304" pitchFamily="18" charset="0"/>
            </a:endParaRPr>
          </a:p>
          <a:p>
            <a:endParaRPr lang="ro-RO" b="1" dirty="0" smtClean="0">
              <a:latin typeface="Times New Roman" panose="02020603050405020304" pitchFamily="18" charset="0"/>
              <a:cs typeface="Times New Roman" panose="02020603050405020304" pitchFamily="18" charset="0"/>
            </a:endParaRPr>
          </a:p>
          <a:p>
            <a:r>
              <a:rPr lang="ro-RO" b="1" dirty="0" smtClean="0">
                <a:latin typeface="Times New Roman" panose="02020603050405020304" pitchFamily="18" charset="0"/>
                <a:cs typeface="Times New Roman" panose="02020603050405020304" pitchFamily="18" charset="0"/>
              </a:rPr>
              <a:t>Fundația </a:t>
            </a:r>
            <a:r>
              <a:rPr lang="ro-RO" b="1" dirty="0" err="1">
                <a:latin typeface="Times New Roman" panose="02020603050405020304" pitchFamily="18" charset="0"/>
                <a:cs typeface="Times New Roman" panose="02020603050405020304" pitchFamily="18" charset="0"/>
              </a:rPr>
              <a:t>Genesis</a:t>
            </a:r>
            <a:r>
              <a:rPr lang="ro-RO" b="1" dirty="0">
                <a:latin typeface="Times New Roman" panose="02020603050405020304" pitchFamily="18" charset="0"/>
                <a:cs typeface="Times New Roman" panose="02020603050405020304" pitchFamily="18" charset="0"/>
              </a:rPr>
              <a:t> Prize</a:t>
            </a:r>
            <a:r>
              <a:rPr lang="ro-RO" dirty="0">
                <a:latin typeface="Times New Roman" panose="02020603050405020304" pitchFamily="18" charset="0"/>
                <a:cs typeface="Times New Roman" panose="02020603050405020304" pitchFamily="18" charset="0"/>
              </a:rPr>
              <a:t> a lansat o competiție pentru antreprenorii care își propun să contribuie la rezolvarea celor mai mari probleme pe care le are umanitatea. </a:t>
            </a:r>
            <a:endParaRPr lang="en-US" b="1" dirty="0" smtClean="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 </a:t>
            </a:r>
            <a:endParaRPr lang="ro-RO"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hlinkClick r:id="rId8"/>
              </a:rPr>
              <a:t>Obiectivele programului </a:t>
            </a:r>
            <a:r>
              <a:rPr lang="ro-RO" b="1" dirty="0">
                <a:latin typeface="Times New Roman" panose="02020603050405020304" pitchFamily="18" charset="0"/>
                <a:cs typeface="Times New Roman" panose="02020603050405020304" pitchFamily="18" charset="0"/>
              </a:rPr>
              <a:t/>
            </a:r>
            <a:br>
              <a:rPr lang="ro-RO" b="1"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Michael </a:t>
            </a:r>
            <a:r>
              <a:rPr lang="ro-RO" dirty="0" err="1">
                <a:latin typeface="Times New Roman" panose="02020603050405020304" pitchFamily="18" charset="0"/>
                <a:cs typeface="Times New Roman" panose="02020603050405020304" pitchFamily="18" charset="0"/>
              </a:rPr>
              <a:t>Bloomberg</a:t>
            </a:r>
            <a:r>
              <a:rPr lang="ro-RO" dirty="0">
                <a:latin typeface="Times New Roman" panose="02020603050405020304" pitchFamily="18" charset="0"/>
                <a:cs typeface="Times New Roman" panose="02020603050405020304" pitchFamily="18" charset="0"/>
              </a:rPr>
              <a:t>, împreună cu Fundația </a:t>
            </a:r>
            <a:r>
              <a:rPr lang="ro-RO" dirty="0" err="1">
                <a:latin typeface="Times New Roman" panose="02020603050405020304" pitchFamily="18" charset="0"/>
                <a:cs typeface="Times New Roman" panose="02020603050405020304" pitchFamily="18" charset="0"/>
              </a:rPr>
              <a:t>Genesis</a:t>
            </a:r>
            <a:r>
              <a:rPr lang="ro-RO" dirty="0">
                <a:latin typeface="Times New Roman" panose="02020603050405020304" pitchFamily="18" charset="0"/>
                <a:cs typeface="Times New Roman" panose="02020603050405020304" pitchFamily="18" charset="0"/>
              </a:rPr>
              <a:t> Prize, va acorda câte </a:t>
            </a:r>
            <a:r>
              <a:rPr lang="ro-RO" b="1" dirty="0">
                <a:latin typeface="Times New Roman" panose="02020603050405020304" pitchFamily="18" charset="0"/>
                <a:cs typeface="Times New Roman" panose="02020603050405020304" pitchFamily="18" charset="0"/>
              </a:rPr>
              <a:t>100.000 USD</a:t>
            </a:r>
            <a:r>
              <a:rPr lang="ro-RO" dirty="0">
                <a:latin typeface="Times New Roman" panose="02020603050405020304" pitchFamily="18" charset="0"/>
                <a:cs typeface="Times New Roman" panose="02020603050405020304" pitchFamily="18" charset="0"/>
              </a:rPr>
              <a:t> pentru cele mai bune </a:t>
            </a:r>
            <a:r>
              <a:rPr lang="ro-RO" b="1" dirty="0">
                <a:latin typeface="Times New Roman" panose="02020603050405020304" pitchFamily="18" charset="0"/>
                <a:cs typeface="Times New Roman" panose="02020603050405020304" pitchFamily="18" charset="0"/>
              </a:rPr>
              <a:t>10 idei de afaceri sociale</a:t>
            </a:r>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propuse </a:t>
            </a:r>
            <a:r>
              <a:rPr lang="ro-RO" dirty="0">
                <a:latin typeface="Times New Roman" panose="02020603050405020304" pitchFamily="18" charset="0"/>
                <a:cs typeface="Times New Roman" panose="02020603050405020304" pitchFamily="18" charset="0"/>
              </a:rPr>
              <a:t>de echipe </a:t>
            </a:r>
            <a:r>
              <a:rPr lang="ro-RO" dirty="0" err="1">
                <a:latin typeface="Times New Roman" panose="02020603050405020304" pitchFamily="18" charset="0"/>
                <a:cs typeface="Times New Roman" panose="02020603050405020304" pitchFamily="18" charset="0"/>
              </a:rPr>
              <a:t>multi-disciplinare</a:t>
            </a:r>
            <a:r>
              <a:rPr lang="ro-RO"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Î</a:t>
            </a:r>
            <a:r>
              <a:rPr lang="ro-RO" dirty="0" smtClean="0">
                <a:latin typeface="Times New Roman" panose="02020603050405020304" pitchFamily="18" charset="0"/>
                <a:cs typeface="Times New Roman" panose="02020603050405020304" pitchFamily="18" charset="0"/>
              </a:rPr>
              <a:t>n </a:t>
            </a:r>
            <a:r>
              <a:rPr lang="ro-RO" dirty="0">
                <a:latin typeface="Times New Roman" panose="02020603050405020304" pitchFamily="18" charset="0"/>
                <a:cs typeface="Times New Roman" panose="02020603050405020304" pitchFamily="18" charset="0"/>
              </a:rPr>
              <a:t>plus, </a:t>
            </a:r>
            <a:r>
              <a:rPr lang="ro-RO" dirty="0" smtClean="0">
                <a:latin typeface="Times New Roman" panose="02020603050405020304" pitchFamily="18" charset="0"/>
                <a:cs typeface="Times New Roman" panose="02020603050405020304" pitchFamily="18" charset="0"/>
              </a:rPr>
              <a:t>câștigătorii </a:t>
            </a:r>
            <a:r>
              <a:rPr lang="ro-RO" dirty="0">
                <a:latin typeface="Times New Roman" panose="02020603050405020304" pitchFamily="18" charset="0"/>
                <a:cs typeface="Times New Roman" panose="02020603050405020304" pitchFamily="18" charset="0"/>
              </a:rPr>
              <a:t>vor beneficia de consiliere </a:t>
            </a:r>
            <a:r>
              <a:rPr lang="ro-RO" dirty="0" smtClean="0">
                <a:latin typeface="Times New Roman" panose="02020603050405020304" pitchFamily="18" charset="0"/>
                <a:cs typeface="Times New Roman" panose="02020603050405020304" pitchFamily="18" charset="0"/>
              </a:rPr>
              <a:t>în </a:t>
            </a:r>
            <a:r>
              <a:rPr lang="ro-RO" dirty="0">
                <a:latin typeface="Times New Roman" panose="02020603050405020304" pitchFamily="18" charset="0"/>
                <a:cs typeface="Times New Roman" panose="02020603050405020304" pitchFamily="18" charset="0"/>
              </a:rPr>
              <a:t>dezvoltarea afacerii lor, iar </a:t>
            </a:r>
            <a:r>
              <a:rPr lang="ro-RO" dirty="0" smtClean="0">
                <a:latin typeface="Times New Roman" panose="02020603050405020304" pitchFamily="18" charset="0"/>
                <a:cs typeface="Times New Roman" panose="02020603050405020304" pitchFamily="18" charset="0"/>
              </a:rPr>
              <a:t>toți participanții </a:t>
            </a:r>
            <a:r>
              <a:rPr lang="ro-RO" dirty="0">
                <a:latin typeface="Times New Roman" panose="02020603050405020304" pitchFamily="18" charset="0"/>
                <a:cs typeface="Times New Roman" panose="02020603050405020304" pitchFamily="18" charset="0"/>
              </a:rPr>
              <a:t>vor avea acces la o </a:t>
            </a:r>
            <a:r>
              <a:rPr lang="ro-RO" dirty="0" smtClean="0">
                <a:latin typeface="Times New Roman" panose="02020603050405020304" pitchFamily="18" charset="0"/>
                <a:cs typeface="Times New Roman" panose="02020603050405020304" pitchFamily="18" charset="0"/>
              </a:rPr>
              <a:t>rețea globală </a:t>
            </a:r>
            <a:r>
              <a:rPr lang="ro-RO" dirty="0">
                <a:latin typeface="Times New Roman" panose="02020603050405020304" pitchFamily="18" charset="0"/>
                <a:cs typeface="Times New Roman" panose="02020603050405020304" pitchFamily="18" charset="0"/>
              </a:rPr>
              <a:t>de antreprenori </a:t>
            </a:r>
            <a:r>
              <a:rPr lang="ro-RO" dirty="0" smtClean="0">
                <a:latin typeface="Times New Roman" panose="02020603050405020304" pitchFamily="18" charset="0"/>
                <a:cs typeface="Times New Roman" panose="02020603050405020304" pitchFamily="18" charset="0"/>
              </a:rPr>
              <a:t>pasionați </a:t>
            </a:r>
            <a:r>
              <a:rPr lang="ro-RO" dirty="0">
                <a:latin typeface="Times New Roman" panose="02020603050405020304" pitchFamily="18" charset="0"/>
                <a:cs typeface="Times New Roman" panose="02020603050405020304" pitchFamily="18" charset="0"/>
              </a:rPr>
              <a:t>de idei sociale.</a:t>
            </a:r>
          </a:p>
          <a:p>
            <a:endParaRPr lang="en-US" b="1" dirty="0" smtClean="0">
              <a:latin typeface="Times New Roman" panose="02020603050405020304" pitchFamily="18" charset="0"/>
              <a:cs typeface="Times New Roman" panose="02020603050405020304" pitchFamily="18" charset="0"/>
              <a:hlinkClick r:id="rId9"/>
            </a:endParaRPr>
          </a:p>
          <a:p>
            <a:r>
              <a:rPr lang="ro-RO" b="1" dirty="0" smtClean="0">
                <a:latin typeface="Times New Roman" panose="02020603050405020304" pitchFamily="18" charset="0"/>
                <a:cs typeface="Times New Roman" panose="02020603050405020304" pitchFamily="18" charset="0"/>
                <a:hlinkClick r:id="rId9"/>
              </a:rPr>
              <a:t>Solicitanți </a:t>
            </a:r>
            <a:r>
              <a:rPr lang="ro-RO" b="1" dirty="0">
                <a:latin typeface="Times New Roman" panose="02020603050405020304" pitchFamily="18" charset="0"/>
                <a:cs typeface="Times New Roman" panose="02020603050405020304" pitchFamily="18" charset="0"/>
                <a:hlinkClick r:id="rId9"/>
              </a:rPr>
              <a:t>eligibili</a:t>
            </a:r>
            <a:r>
              <a:rPr lang="ro-RO" b="1" dirty="0">
                <a:latin typeface="Times New Roman" panose="02020603050405020304" pitchFamily="18" charset="0"/>
                <a:cs typeface="Times New Roman" panose="02020603050405020304" pitchFamily="18" charset="0"/>
              </a:rPr>
              <a:t/>
            </a:r>
            <a:br>
              <a:rPr lang="ro-RO" b="1" dirty="0">
                <a:latin typeface="Times New Roman" panose="02020603050405020304" pitchFamily="18" charset="0"/>
                <a:cs typeface="Times New Roman" panose="02020603050405020304" pitchFamily="18" charset="0"/>
              </a:rPr>
            </a:br>
            <a:r>
              <a:rPr lang="ro-RO" dirty="0">
                <a:latin typeface="Times New Roman" panose="02020603050405020304" pitchFamily="18" charset="0"/>
                <a:cs typeface="Times New Roman" panose="02020603050405020304" pitchFamily="18" charset="0"/>
              </a:rPr>
              <a:t>La </a:t>
            </a:r>
            <a:r>
              <a:rPr lang="ro-RO" dirty="0" smtClean="0">
                <a:latin typeface="Times New Roman" panose="02020603050405020304" pitchFamily="18" charset="0"/>
                <a:cs typeface="Times New Roman" panose="02020603050405020304" pitchFamily="18" charset="0"/>
              </a:rPr>
              <a:t>competiție </a:t>
            </a:r>
            <a:r>
              <a:rPr lang="ro-RO" dirty="0">
                <a:latin typeface="Times New Roman" panose="02020603050405020304" pitchFamily="18" charset="0"/>
                <a:cs typeface="Times New Roman" panose="02020603050405020304" pitchFamily="18" charset="0"/>
              </a:rPr>
              <a:t>pot participa companii, </a:t>
            </a:r>
            <a:r>
              <a:rPr lang="ro-RO" dirty="0" smtClean="0">
                <a:latin typeface="Times New Roman" panose="02020603050405020304" pitchFamily="18" charset="0"/>
                <a:cs typeface="Times New Roman" panose="02020603050405020304" pitchFamily="18" charset="0"/>
              </a:rPr>
              <a:t>organizații </a:t>
            </a:r>
            <a:r>
              <a:rPr lang="ro-RO" dirty="0">
                <a:latin typeface="Times New Roman" panose="02020603050405020304" pitchFamily="18" charset="0"/>
                <a:cs typeface="Times New Roman" panose="02020603050405020304" pitchFamily="18" charset="0"/>
              </a:rPr>
              <a:t>sau persoane fizice. Acestea din urma trebuie </a:t>
            </a:r>
            <a:r>
              <a:rPr lang="ro-RO" dirty="0" smtClean="0">
                <a:latin typeface="Times New Roman" panose="02020603050405020304" pitchFamily="18" charset="0"/>
                <a:cs typeface="Times New Roman" panose="02020603050405020304" pitchFamily="18" charset="0"/>
              </a:rPr>
              <a:t>să aibă </a:t>
            </a:r>
            <a:r>
              <a:rPr lang="ro-RO" dirty="0">
                <a:latin typeface="Times New Roman" panose="02020603050405020304" pitchFamily="18" charset="0"/>
                <a:cs typeface="Times New Roman" panose="02020603050405020304" pitchFamily="18" charset="0"/>
              </a:rPr>
              <a:t>peste 18 ani, </a:t>
            </a:r>
            <a:r>
              <a:rPr lang="ro-RO" dirty="0" smtClean="0">
                <a:latin typeface="Times New Roman" panose="02020603050405020304" pitchFamily="18" charset="0"/>
                <a:cs typeface="Times New Roman" panose="02020603050405020304" pitchFamily="18" charset="0"/>
              </a:rPr>
              <a:t>să </a:t>
            </a:r>
            <a:r>
              <a:rPr lang="ro-RO" dirty="0">
                <a:latin typeface="Times New Roman" panose="02020603050405020304" pitchFamily="18" charset="0"/>
                <a:cs typeface="Times New Roman" panose="02020603050405020304" pitchFamily="18" charset="0"/>
              </a:rPr>
              <a:t>formeze echipe de aproximativ 10 persoane </a:t>
            </a:r>
            <a:r>
              <a:rPr lang="ro-RO" dirty="0" smtClean="0">
                <a:latin typeface="Times New Roman" panose="02020603050405020304" pitchFamily="18" charset="0"/>
                <a:cs typeface="Times New Roman" panose="02020603050405020304" pitchFamily="18" charset="0"/>
              </a:rPr>
              <a:t>și să își aleagă </a:t>
            </a:r>
            <a:r>
              <a:rPr lang="ro-RO" dirty="0">
                <a:latin typeface="Times New Roman" panose="02020603050405020304" pitchFamily="18" charset="0"/>
                <a:cs typeface="Times New Roman" panose="02020603050405020304" pitchFamily="18" charset="0"/>
              </a:rPr>
              <a:t>un lider cu </a:t>
            </a:r>
            <a:r>
              <a:rPr lang="ro-RO" dirty="0" smtClean="0">
                <a:latin typeface="Times New Roman" panose="02020603050405020304" pitchFamily="18" charset="0"/>
                <a:cs typeface="Times New Roman" panose="02020603050405020304" pitchFamily="18" charset="0"/>
              </a:rPr>
              <a:t>vârsta cuprinsă </a:t>
            </a:r>
            <a:r>
              <a:rPr lang="ro-RO" dirty="0">
                <a:latin typeface="Times New Roman" panose="02020603050405020304" pitchFamily="18" charset="0"/>
                <a:cs typeface="Times New Roman" panose="02020603050405020304" pitchFamily="18" charset="0"/>
              </a:rPr>
              <a:t>î</a:t>
            </a:r>
            <a:r>
              <a:rPr lang="ro-RO" dirty="0" smtClean="0">
                <a:latin typeface="Times New Roman" panose="02020603050405020304" pitchFamily="18" charset="0"/>
                <a:cs typeface="Times New Roman" panose="02020603050405020304" pitchFamily="18" charset="0"/>
              </a:rPr>
              <a:t>ntre </a:t>
            </a:r>
            <a:r>
              <a:rPr lang="ro-RO" dirty="0">
                <a:latin typeface="Times New Roman" panose="02020603050405020304" pitchFamily="18" charset="0"/>
                <a:cs typeface="Times New Roman" panose="02020603050405020304" pitchFamily="18" charset="0"/>
              </a:rPr>
              <a:t>20 </a:t>
            </a:r>
            <a:r>
              <a:rPr lang="ro-RO" dirty="0" smtClean="0">
                <a:latin typeface="Times New Roman" panose="02020603050405020304" pitchFamily="18" charset="0"/>
                <a:cs typeface="Times New Roman" panose="02020603050405020304" pitchFamily="18" charset="0"/>
              </a:rPr>
              <a:t>și </a:t>
            </a:r>
            <a:r>
              <a:rPr lang="ro-RO" dirty="0">
                <a:latin typeface="Times New Roman" panose="02020603050405020304" pitchFamily="18" charset="0"/>
                <a:cs typeface="Times New Roman" panose="02020603050405020304" pitchFamily="18" charset="0"/>
              </a:rPr>
              <a:t>36 de ani, care </a:t>
            </a:r>
            <a:r>
              <a:rPr lang="ro-RO" dirty="0" smtClean="0">
                <a:latin typeface="Times New Roman" panose="02020603050405020304" pitchFamily="18" charset="0"/>
                <a:cs typeface="Times New Roman" panose="02020603050405020304" pitchFamily="18" charset="0"/>
              </a:rPr>
              <a:t>să </a:t>
            </a:r>
            <a:r>
              <a:rPr lang="ro-RO" dirty="0">
                <a:latin typeface="Times New Roman" panose="02020603050405020304" pitchFamily="18" charset="0"/>
                <a:cs typeface="Times New Roman" panose="02020603050405020304" pitchFamily="18" charset="0"/>
              </a:rPr>
              <a:t>le reprezinte.</a:t>
            </a:r>
          </a:p>
          <a:p>
            <a:r>
              <a:rPr lang="ro-RO" dirty="0" smtClean="0">
                <a:latin typeface="Times New Roman" panose="02020603050405020304" pitchFamily="18" charset="0"/>
                <a:cs typeface="Times New Roman" panose="02020603050405020304" pitchFamily="18" charset="0"/>
              </a:rPr>
              <a:t>Candidații își </a:t>
            </a:r>
            <a:r>
              <a:rPr lang="ro-RO" dirty="0">
                <a:latin typeface="Times New Roman" panose="02020603050405020304" pitchFamily="18" charset="0"/>
                <a:cs typeface="Times New Roman" panose="02020603050405020304" pitchFamily="18" charset="0"/>
              </a:rPr>
              <a:t>pot </a:t>
            </a:r>
            <a:r>
              <a:rPr lang="ro-RO" dirty="0">
                <a:latin typeface="Times New Roman" panose="02020603050405020304" pitchFamily="18" charset="0"/>
                <a:cs typeface="Times New Roman" panose="02020603050405020304" pitchFamily="18" charset="0"/>
              </a:rPr>
              <a:t>î</a:t>
            </a:r>
            <a:r>
              <a:rPr lang="ro-RO" dirty="0" smtClean="0">
                <a:latin typeface="Times New Roman" panose="02020603050405020304" pitchFamily="18" charset="0"/>
                <a:cs typeface="Times New Roman" panose="02020603050405020304" pitchFamily="18" charset="0"/>
              </a:rPr>
              <a:t>nscrie </a:t>
            </a:r>
            <a:r>
              <a:rPr lang="ro-RO" dirty="0">
                <a:latin typeface="Times New Roman" panose="02020603050405020304" pitchFamily="18" charset="0"/>
                <a:cs typeface="Times New Roman" panose="02020603050405020304" pitchFamily="18" charset="0"/>
              </a:rPr>
              <a:t>ideea de afacere pe site-ul </a:t>
            </a:r>
            <a:r>
              <a:rPr lang="ro-RO" dirty="0" err="1">
                <a:latin typeface="Times New Roman" panose="02020603050405020304" pitchFamily="18" charset="0"/>
                <a:cs typeface="Times New Roman" panose="02020603050405020304" pitchFamily="18" charset="0"/>
                <a:hlinkClick r:id="rId10"/>
              </a:rPr>
              <a:t>www.genesis-generation.org</a:t>
            </a:r>
            <a:r>
              <a:rPr lang="ro-RO" dirty="0">
                <a:latin typeface="Times New Roman" panose="02020603050405020304" pitchFamily="18" charset="0"/>
                <a:cs typeface="Times New Roman" panose="02020603050405020304" pitchFamily="18" charset="0"/>
              </a:rPr>
              <a:t>, </a:t>
            </a:r>
            <a:r>
              <a:rPr lang="ro-RO" dirty="0" smtClean="0">
                <a:latin typeface="Times New Roman" panose="02020603050405020304" pitchFamily="18" charset="0"/>
                <a:cs typeface="Times New Roman" panose="02020603050405020304" pitchFamily="18" charset="0"/>
              </a:rPr>
              <a:t>până </a:t>
            </a:r>
            <a:r>
              <a:rPr lang="ro-RO" dirty="0">
                <a:latin typeface="Times New Roman" panose="02020603050405020304" pitchFamily="18" charset="0"/>
                <a:cs typeface="Times New Roman" panose="02020603050405020304" pitchFamily="18" charset="0"/>
              </a:rPr>
              <a:t>pe </a:t>
            </a:r>
            <a:r>
              <a:rPr lang="ro-RO" b="1" u="sng" dirty="0">
                <a:latin typeface="Times New Roman" panose="02020603050405020304" pitchFamily="18" charset="0"/>
                <a:cs typeface="Times New Roman" panose="02020603050405020304" pitchFamily="18" charset="0"/>
              </a:rPr>
              <a:t>30 septembrie 2014</a:t>
            </a:r>
            <a:r>
              <a:rPr lang="ro-RO" dirty="0">
                <a:latin typeface="Times New Roman" panose="02020603050405020304" pitchFamily="18" charset="0"/>
                <a:cs typeface="Times New Roman" panose="02020603050405020304" pitchFamily="18" charset="0"/>
              </a:rPr>
              <a:t>.</a:t>
            </a:r>
          </a:p>
          <a:p>
            <a:endParaRPr lang="ro-RO" dirty="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807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10" y="1400757"/>
            <a:ext cx="8292237" cy="4801314"/>
          </a:xfrm>
          <a:prstGeom prst="rect">
            <a:avLst/>
          </a:prstGeom>
          <a:noFill/>
        </p:spPr>
        <p:txBody>
          <a:bodyPr wrap="square" rtlCol="0">
            <a:spAutoFit/>
          </a:bodyPr>
          <a:lstStyle/>
          <a:p>
            <a:pPr algn="ctr"/>
            <a:r>
              <a:rPr lang="ro-RO" b="1" i="1" dirty="0" smtClean="0"/>
              <a:t>Programul GOOGLE RISE AWARDS</a:t>
            </a:r>
            <a:endParaRPr lang="ro-RO" b="1" i="1" dirty="0"/>
          </a:p>
          <a:p>
            <a:endParaRPr lang="ro-RO" dirty="0" smtClean="0"/>
          </a:p>
          <a:p>
            <a:r>
              <a:rPr lang="ro-RO" b="1" dirty="0" smtClean="0"/>
              <a:t>Google</a:t>
            </a:r>
            <a:r>
              <a:rPr lang="ro-RO" dirty="0" smtClean="0"/>
              <a:t> anunță </a:t>
            </a:r>
            <a:r>
              <a:rPr lang="ro-RO" dirty="0"/>
              <a:t>acordarea de </a:t>
            </a:r>
            <a:r>
              <a:rPr lang="ro-RO" dirty="0" smtClean="0"/>
              <a:t>finanțări </a:t>
            </a:r>
            <a:r>
              <a:rPr lang="ro-RO" dirty="0"/>
              <a:t>de </a:t>
            </a:r>
            <a:r>
              <a:rPr lang="ro-RO" dirty="0" smtClean="0"/>
              <a:t>până </a:t>
            </a:r>
            <a:r>
              <a:rPr lang="ro-RO" dirty="0"/>
              <a:t>la </a:t>
            </a:r>
            <a:r>
              <a:rPr lang="ro-RO" b="1" dirty="0"/>
              <a:t>50.000 de dolari</a:t>
            </a:r>
            <a:r>
              <a:rPr lang="ro-RO" dirty="0"/>
              <a:t> pentru </a:t>
            </a:r>
            <a:r>
              <a:rPr lang="ro-RO" dirty="0" smtClean="0"/>
              <a:t>organizații </a:t>
            </a:r>
            <a:r>
              <a:rPr lang="ro-RO" dirty="0"/>
              <a:t>din </a:t>
            </a:r>
            <a:r>
              <a:rPr lang="ro-RO" dirty="0" smtClean="0"/>
              <a:t>întreaga </a:t>
            </a:r>
            <a:r>
              <a:rPr lang="ro-RO" dirty="0"/>
              <a:t>lume, inclusiv din </a:t>
            </a:r>
            <a:r>
              <a:rPr lang="ro-RO" dirty="0" smtClean="0"/>
              <a:t>România</a:t>
            </a:r>
            <a:r>
              <a:rPr lang="ro-RO" dirty="0"/>
              <a:t>, </a:t>
            </a:r>
            <a:r>
              <a:rPr lang="ro-RO" dirty="0" smtClean="0"/>
              <a:t>în </a:t>
            </a:r>
            <a:r>
              <a:rPr lang="ro-RO" dirty="0"/>
              <a:t>vederea </a:t>
            </a:r>
            <a:r>
              <a:rPr lang="ro-RO" dirty="0" smtClean="0"/>
              <a:t>derulării </a:t>
            </a:r>
            <a:r>
              <a:rPr lang="ro-RO" dirty="0"/>
              <a:t>de programe menite </a:t>
            </a:r>
            <a:r>
              <a:rPr lang="ro-RO" dirty="0" smtClean="0"/>
              <a:t>să înlesnească </a:t>
            </a:r>
            <a:r>
              <a:rPr lang="ro-RO" dirty="0"/>
              <a:t>accesul fetelor, </a:t>
            </a:r>
            <a:r>
              <a:rPr lang="ro-RO" dirty="0" smtClean="0"/>
              <a:t>minorităților și </a:t>
            </a:r>
            <a:r>
              <a:rPr lang="ro-RO" dirty="0"/>
              <a:t>elevilor cu </a:t>
            </a:r>
            <a:r>
              <a:rPr lang="ro-RO" dirty="0" smtClean="0"/>
              <a:t>situații </a:t>
            </a:r>
            <a:r>
              <a:rPr lang="ro-RO" dirty="0"/>
              <a:t>economico-sociale precare la </a:t>
            </a:r>
            <a:r>
              <a:rPr lang="ro-RO" dirty="0" smtClean="0"/>
              <a:t>educația în </a:t>
            </a:r>
            <a:r>
              <a:rPr lang="ro-RO" dirty="0"/>
              <a:t>domeniul </a:t>
            </a:r>
            <a:r>
              <a:rPr lang="ro-RO" b="1" dirty="0" err="1" smtClean="0"/>
              <a:t>stiințelor</a:t>
            </a:r>
            <a:r>
              <a:rPr lang="ro-RO" b="1" dirty="0" smtClean="0"/>
              <a:t> </a:t>
            </a:r>
            <a:r>
              <a:rPr lang="ro-RO" b="1" dirty="0"/>
              <a:t>informatice</a:t>
            </a:r>
            <a:r>
              <a:rPr lang="ro-RO" dirty="0"/>
              <a:t>.</a:t>
            </a:r>
          </a:p>
          <a:p>
            <a:r>
              <a:rPr lang="ro-RO" dirty="0" err="1">
                <a:hlinkClick r:id="rId8"/>
              </a:rPr>
              <a:t>Inscrierile</a:t>
            </a:r>
            <a:r>
              <a:rPr lang="ro-RO" dirty="0">
                <a:hlinkClick r:id="rId8"/>
              </a:rPr>
              <a:t> pentru </a:t>
            </a:r>
            <a:r>
              <a:rPr lang="ro-RO" dirty="0" smtClean="0">
                <a:hlinkClick r:id="rId8"/>
              </a:rPr>
              <a:t>ediția </a:t>
            </a:r>
            <a:r>
              <a:rPr lang="ro-RO" dirty="0">
                <a:hlinkClick r:id="rId8"/>
              </a:rPr>
              <a:t>2015</a:t>
            </a:r>
            <a:r>
              <a:rPr lang="ro-RO" dirty="0"/>
              <a:t> a programului RISE Awards, se pot face </a:t>
            </a:r>
            <a:r>
              <a:rPr lang="ro-RO" dirty="0" smtClean="0"/>
              <a:t>în </a:t>
            </a:r>
            <a:r>
              <a:rPr lang="ro-RO" dirty="0"/>
              <a:t>perioada </a:t>
            </a:r>
            <a:r>
              <a:rPr lang="ro-RO" b="1" u="sng" dirty="0"/>
              <a:t>18 august – 30 septembrie 2014</a:t>
            </a:r>
            <a:r>
              <a:rPr lang="ro-RO" dirty="0"/>
              <a:t>.</a:t>
            </a:r>
          </a:p>
          <a:p>
            <a:endParaRPr lang="ro-RO" dirty="0" smtClean="0"/>
          </a:p>
          <a:p>
            <a:r>
              <a:rPr lang="ro-RO" dirty="0" smtClean="0"/>
              <a:t>Valoarea </a:t>
            </a:r>
            <a:r>
              <a:rPr lang="ro-RO" dirty="0"/>
              <a:t>granturilor acordate de Google se </a:t>
            </a:r>
            <a:r>
              <a:rPr lang="ro-RO" dirty="0" err="1"/>
              <a:t>situeaza</a:t>
            </a:r>
            <a:r>
              <a:rPr lang="ro-RO" dirty="0"/>
              <a:t> </a:t>
            </a:r>
            <a:r>
              <a:rPr lang="ro-RO" dirty="0" smtClean="0"/>
              <a:t>între </a:t>
            </a:r>
            <a:r>
              <a:rPr lang="ro-RO" b="1" dirty="0"/>
              <a:t>15.000 si 50.000 de dolari</a:t>
            </a:r>
            <a:r>
              <a:rPr lang="ro-RO" dirty="0"/>
              <a:t>, iar partenerii </a:t>
            </a:r>
            <a:r>
              <a:rPr lang="ro-RO" dirty="0" smtClean="0"/>
              <a:t>selectați </a:t>
            </a:r>
            <a:r>
              <a:rPr lang="ro-RO" dirty="0"/>
              <a:t>in cadrul programului sunt </a:t>
            </a:r>
            <a:r>
              <a:rPr lang="ro-RO" dirty="0" smtClean="0"/>
              <a:t>organizații ale sectorului civil </a:t>
            </a:r>
            <a:r>
              <a:rPr lang="ro-RO" dirty="0"/>
              <a:t>care </a:t>
            </a:r>
            <a:r>
              <a:rPr lang="ro-RO" dirty="0" smtClean="0"/>
              <a:t>promovează </a:t>
            </a:r>
            <a:r>
              <a:rPr lang="ro-RO" b="1" dirty="0" smtClean="0"/>
              <a:t>informatica</a:t>
            </a:r>
            <a:r>
              <a:rPr lang="ro-RO" dirty="0" smtClean="0"/>
              <a:t> </a:t>
            </a:r>
            <a:r>
              <a:rPr lang="ro-RO" dirty="0"/>
              <a:t>prin </a:t>
            </a:r>
            <a:r>
              <a:rPr lang="ro-RO" dirty="0" smtClean="0"/>
              <a:t>activități </a:t>
            </a:r>
            <a:r>
              <a:rPr lang="ro-RO" dirty="0"/>
              <a:t>extra-curriculare.</a:t>
            </a:r>
          </a:p>
          <a:p>
            <a:endParaRPr lang="ro-RO" dirty="0" smtClean="0"/>
          </a:p>
          <a:p>
            <a:r>
              <a:rPr lang="ro-RO" dirty="0">
                <a:hlinkClick r:id="rId8"/>
              </a:rPr>
              <a:t>https://www.google.com/edu/programs/google-rise-awards/index.html#!</a:t>
            </a:r>
            <a:r>
              <a:rPr lang="ro-RO" dirty="0" smtClean="0">
                <a:hlinkClick r:id="rId8"/>
              </a:rPr>
              <a:t>application</a:t>
            </a:r>
            <a:endParaRPr lang="ro-RO" dirty="0" smtClean="0"/>
          </a:p>
          <a:p>
            <a:endParaRPr lang="ro-RO" dirty="0"/>
          </a:p>
          <a:p>
            <a:r>
              <a:rPr lang="ro-RO" dirty="0">
                <a:hlinkClick r:id="rId9"/>
              </a:rPr>
              <a:t>https://googlegiving.eresources.com/app/rise</a:t>
            </a:r>
            <a:r>
              <a:rPr lang="ro-RO" dirty="0" smtClean="0">
                <a:hlinkClick r:id="rId9"/>
              </a:rPr>
              <a:t>/</a:t>
            </a:r>
            <a:endParaRPr lang="ro-RO" dirty="0" smtClean="0"/>
          </a:p>
          <a:p>
            <a:endParaRPr lang="ro-RO" dirty="0" smtClean="0"/>
          </a:p>
        </p:txBody>
      </p:sp>
    </p:spTree>
    <p:extLst>
      <p:ext uri="{BB962C8B-B14F-4D97-AF65-F5344CB8AC3E}">
        <p14:creationId xmlns:p14="http://schemas.microsoft.com/office/powerpoint/2010/main" val="1219425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10" y="1400757"/>
            <a:ext cx="8292237" cy="3416320"/>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a:t>
            </a:r>
            <a:r>
              <a:rPr lang="ro-RO" b="1" i="1" dirty="0">
                <a:latin typeface="Times New Roman" panose="02020603050405020304" pitchFamily="18" charset="0"/>
                <a:cs typeface="Times New Roman" panose="02020603050405020304" pitchFamily="18" charset="0"/>
              </a:rPr>
              <a:t>„Europa pentru cetăţeni</a:t>
            </a:r>
            <a:r>
              <a:rPr lang="ro-RO" b="1" i="1" dirty="0" smtClean="0">
                <a:latin typeface="Times New Roman" panose="02020603050405020304" pitchFamily="18" charset="0"/>
                <a:cs typeface="Times New Roman" panose="02020603050405020304" pitchFamily="18" charset="0"/>
              </a:rPr>
              <a:t>”</a:t>
            </a:r>
          </a:p>
          <a:p>
            <a:endParaRPr lang="ro-RO" dirty="0" smtClean="0"/>
          </a:p>
          <a:p>
            <a:r>
              <a:rPr lang="ro-RO" b="1" dirty="0">
                <a:latin typeface="Times New Roman" panose="02020603050405020304" pitchFamily="18" charset="0"/>
                <a:cs typeface="Times New Roman" panose="02020603050405020304" pitchFamily="18" charset="0"/>
              </a:rPr>
              <a:t>E</a:t>
            </a:r>
            <a:r>
              <a:rPr lang="vi-VN" b="1" dirty="0" smtClean="0">
                <a:latin typeface="Times New Roman" panose="02020603050405020304" pitchFamily="18" charset="0"/>
                <a:cs typeface="Times New Roman" panose="02020603050405020304" pitchFamily="18" charset="0"/>
              </a:rPr>
              <a:t>ste </a:t>
            </a:r>
            <a:r>
              <a:rPr lang="vi-VN" b="1" dirty="0">
                <a:latin typeface="Times New Roman" panose="02020603050405020304" pitchFamily="18" charset="0"/>
                <a:cs typeface="Times New Roman" panose="02020603050405020304" pitchFamily="18" charset="0"/>
              </a:rPr>
              <a:t>un program comunitar derulat de Direcţia Generală Comunicare din cadrul Comisiei Europene, </a:t>
            </a:r>
            <a:r>
              <a:rPr lang="vi-VN" dirty="0">
                <a:latin typeface="Times New Roman" panose="02020603050405020304" pitchFamily="18" charset="0"/>
                <a:cs typeface="Times New Roman" panose="02020603050405020304" pitchFamily="18" charset="0"/>
              </a:rPr>
              <a:t>care îşi propune să promoveze cetăţenia europeană activă prin implicarea societăţii civile în construirea unei Europe unite, bazată pe valori istorice şi rememorarea unui trecut comun, pe aprofundarea dialogului intercultural şi pe concepte precum toleranţa, solidaritatea, democraţia, egalitatea de şanse şi înţelegerea reciprocă. </a:t>
            </a:r>
          </a:p>
          <a:p>
            <a:endParaRPr lang="ro-RO" dirty="0" smtClean="0">
              <a:latin typeface="Times New Roman" panose="02020603050405020304" pitchFamily="18" charset="0"/>
              <a:cs typeface="Times New Roman" panose="02020603050405020304" pitchFamily="18" charset="0"/>
            </a:endParaRPr>
          </a:p>
          <a:p>
            <a:r>
              <a:rPr lang="vi-VN" b="1" dirty="0" smtClean="0">
                <a:latin typeface="Times New Roman" panose="02020603050405020304" pitchFamily="18" charset="0"/>
                <a:cs typeface="Times New Roman" panose="02020603050405020304" pitchFamily="18" charset="0"/>
              </a:rPr>
              <a:t>Obiectivul </a:t>
            </a:r>
            <a:r>
              <a:rPr lang="vi-VN" b="1" dirty="0">
                <a:latin typeface="Times New Roman" panose="02020603050405020304" pitchFamily="18" charset="0"/>
                <a:cs typeface="Times New Roman" panose="02020603050405020304" pitchFamily="18" charset="0"/>
              </a:rPr>
              <a:t>general </a:t>
            </a:r>
            <a:r>
              <a:rPr lang="vi-VN" dirty="0">
                <a:latin typeface="Times New Roman" panose="02020603050405020304" pitchFamily="18" charset="0"/>
                <a:cs typeface="Times New Roman" panose="02020603050405020304" pitchFamily="18" charset="0"/>
              </a:rPr>
              <a:t>al Programului este acela </a:t>
            </a:r>
            <a:r>
              <a:rPr lang="vi-VN" b="1" dirty="0">
                <a:latin typeface="Times New Roman" panose="02020603050405020304" pitchFamily="18" charset="0"/>
                <a:cs typeface="Times New Roman" panose="02020603050405020304" pitchFamily="18" charset="0"/>
              </a:rPr>
              <a:t>de a acorda tuturor cetăţenilor europeni posibilitatea de a se cunoaşte, de a interacţiona şi de a se implica în proiecte comune, în vederea consolidării ideii de apartenenţă la spaţiul comunitar.</a:t>
            </a:r>
          </a:p>
          <a:p>
            <a:pPr algn="ctr"/>
            <a:endParaRPr lang="ro-RO"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6159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10" y="1400757"/>
            <a:ext cx="8292237" cy="4585871"/>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a:t>
            </a:r>
            <a:r>
              <a:rPr lang="ro-RO" b="1" i="1" dirty="0">
                <a:latin typeface="Times New Roman" panose="02020603050405020304" pitchFamily="18" charset="0"/>
                <a:cs typeface="Times New Roman" panose="02020603050405020304" pitchFamily="18" charset="0"/>
              </a:rPr>
              <a:t>„Europa pentru cetăţeni</a:t>
            </a:r>
            <a:r>
              <a:rPr lang="ro-RO" b="1" i="1" dirty="0" smtClean="0">
                <a:latin typeface="Times New Roman" panose="02020603050405020304" pitchFamily="18" charset="0"/>
                <a:cs typeface="Times New Roman" panose="02020603050405020304" pitchFamily="18" charset="0"/>
              </a:rPr>
              <a:t>”</a:t>
            </a:r>
          </a:p>
          <a:p>
            <a:pPr algn="ctr"/>
            <a:endParaRPr lang="ro-RO" i="1" dirty="0">
              <a:latin typeface="Times New Roman" panose="02020603050405020304" pitchFamily="18" charset="0"/>
              <a:cs typeface="Times New Roman" panose="02020603050405020304" pitchFamily="18" charset="0"/>
            </a:endParaRPr>
          </a:p>
          <a:p>
            <a:r>
              <a:rPr lang="it-IT" b="1" i="1" u="sng" dirty="0" smtClean="0">
                <a:latin typeface="Times New Roman" panose="02020603050405020304" pitchFamily="18" charset="0"/>
                <a:cs typeface="Times New Roman" panose="02020603050405020304" pitchFamily="18" charset="0"/>
              </a:rPr>
              <a:t>Acţiunea </a:t>
            </a:r>
            <a:r>
              <a:rPr lang="it-IT" b="1" i="1" u="sng" dirty="0">
                <a:latin typeface="Times New Roman" panose="02020603050405020304" pitchFamily="18" charset="0"/>
                <a:cs typeface="Times New Roman" panose="02020603050405020304" pitchFamily="18" charset="0"/>
              </a:rPr>
              <a:t>1 - Cetăţeni activi pentru Europa </a:t>
            </a:r>
          </a:p>
          <a:p>
            <a:endParaRPr lang="ro-RO" sz="1700" b="1" dirty="0" smtClean="0">
              <a:latin typeface="Times New Roman" panose="02020603050405020304" pitchFamily="18" charset="0"/>
              <a:cs typeface="Times New Roman" panose="02020603050405020304" pitchFamily="18" charset="0"/>
            </a:endParaRPr>
          </a:p>
          <a:p>
            <a:r>
              <a:rPr lang="vi-VN" sz="1700" b="1" dirty="0" smtClean="0">
                <a:latin typeface="Times New Roman" panose="02020603050405020304" pitchFamily="18" charset="0"/>
                <a:cs typeface="Times New Roman" panose="02020603050405020304" pitchFamily="18" charset="0"/>
              </a:rPr>
              <a:t>Măsura </a:t>
            </a:r>
            <a:r>
              <a:rPr lang="vi-VN" sz="1700" b="1" dirty="0">
                <a:latin typeface="Times New Roman" panose="02020603050405020304" pitchFamily="18" charset="0"/>
                <a:cs typeface="Times New Roman" panose="02020603050405020304" pitchFamily="18" charset="0"/>
              </a:rPr>
              <a:t>1 - Înfrăţirea </a:t>
            </a:r>
            <a:r>
              <a:rPr lang="ro-RO" sz="1700" b="1" dirty="0" smtClean="0">
                <a:latin typeface="Times New Roman" panose="02020603050405020304" pitchFamily="18" charset="0"/>
                <a:cs typeface="Times New Roman" panose="02020603050405020304" pitchFamily="18" charset="0"/>
              </a:rPr>
              <a:t>între </a:t>
            </a:r>
            <a:r>
              <a:rPr lang="vi-VN" sz="1700" b="1" dirty="0" smtClean="0">
                <a:latin typeface="Times New Roman" panose="02020603050405020304" pitchFamily="18" charset="0"/>
                <a:cs typeface="Times New Roman" panose="02020603050405020304" pitchFamily="18" charset="0"/>
              </a:rPr>
              <a:t>oraşe</a:t>
            </a:r>
            <a:endParaRPr lang="vi-VN" sz="1700" dirty="0">
              <a:latin typeface="Times New Roman" panose="02020603050405020304" pitchFamily="18" charset="0"/>
              <a:cs typeface="Times New Roman" panose="02020603050405020304" pitchFamily="18" charset="0"/>
            </a:endParaRPr>
          </a:p>
          <a:p>
            <a:r>
              <a:rPr lang="vi-VN" sz="1700" dirty="0" smtClean="0">
                <a:latin typeface="Times New Roman" panose="02020603050405020304" pitchFamily="18" charset="0"/>
                <a:cs typeface="Times New Roman" panose="02020603050405020304" pitchFamily="18" charset="0"/>
              </a:rPr>
              <a:t>În </a:t>
            </a:r>
            <a:r>
              <a:rPr lang="vi-VN" sz="1700" dirty="0">
                <a:latin typeface="Times New Roman" panose="02020603050405020304" pitchFamily="18" charset="0"/>
                <a:cs typeface="Times New Roman" panose="02020603050405020304" pitchFamily="18" charset="0"/>
              </a:rPr>
              <a:t>consecinţă, această măsură acoperă următoarele tipuri de activitate:</a:t>
            </a:r>
          </a:p>
          <a:p>
            <a:r>
              <a:rPr lang="ro-RO" sz="1700" dirty="0" smtClean="0">
                <a:latin typeface="Times New Roman" panose="02020603050405020304" pitchFamily="18" charset="0"/>
                <a:cs typeface="Times New Roman" panose="02020603050405020304" pitchFamily="18" charset="0"/>
              </a:rPr>
              <a:t>1. </a:t>
            </a:r>
            <a:r>
              <a:rPr lang="vi-VN" sz="1700" dirty="0" smtClean="0">
                <a:latin typeface="Times New Roman" panose="02020603050405020304" pitchFamily="18" charset="0"/>
                <a:cs typeface="Times New Roman" panose="02020603050405020304" pitchFamily="18" charset="0"/>
              </a:rPr>
              <a:t>Întruniri </a:t>
            </a:r>
            <a:r>
              <a:rPr lang="vi-VN" sz="1700" dirty="0">
                <a:latin typeface="Times New Roman" panose="02020603050405020304" pitchFamily="18" charset="0"/>
                <a:cs typeface="Times New Roman" panose="02020603050405020304" pitchFamily="18" charset="0"/>
              </a:rPr>
              <a:t>ale cetăţenilor în contextual înfrățirii între orașe</a:t>
            </a:r>
          </a:p>
          <a:p>
            <a:r>
              <a:rPr lang="ro-RO" sz="1700" dirty="0" smtClean="0">
                <a:latin typeface="Times New Roman" panose="02020603050405020304" pitchFamily="18" charset="0"/>
                <a:cs typeface="Times New Roman" panose="02020603050405020304" pitchFamily="18" charset="0"/>
              </a:rPr>
              <a:t>2. </a:t>
            </a:r>
            <a:r>
              <a:rPr lang="vi-VN" sz="1700" dirty="0" smtClean="0">
                <a:latin typeface="Times New Roman" panose="02020603050405020304" pitchFamily="18" charset="0"/>
                <a:cs typeface="Times New Roman" panose="02020603050405020304" pitchFamily="18" charset="0"/>
              </a:rPr>
              <a:t>Reţele </a:t>
            </a:r>
            <a:r>
              <a:rPr lang="vi-VN" sz="1700" dirty="0">
                <a:latin typeface="Times New Roman" panose="02020603050405020304" pitchFamily="18" charset="0"/>
                <a:cs typeface="Times New Roman" panose="02020603050405020304" pitchFamily="18" charset="0"/>
              </a:rPr>
              <a:t>de oraşe înfrăţite</a:t>
            </a:r>
          </a:p>
          <a:p>
            <a:endParaRPr lang="ro-RO" sz="1700" b="1" dirty="0" smtClean="0">
              <a:latin typeface="Times New Roman" panose="02020603050405020304" pitchFamily="18" charset="0"/>
              <a:cs typeface="Times New Roman" panose="02020603050405020304" pitchFamily="18" charset="0"/>
            </a:endParaRPr>
          </a:p>
          <a:p>
            <a:r>
              <a:rPr lang="vi-VN" sz="1700" b="1" dirty="0" smtClean="0">
                <a:latin typeface="Times New Roman" panose="02020603050405020304" pitchFamily="18" charset="0"/>
                <a:cs typeface="Times New Roman" panose="02020603050405020304" pitchFamily="18" charset="0"/>
              </a:rPr>
              <a:t>Măsura </a:t>
            </a:r>
            <a:r>
              <a:rPr lang="vi-VN" sz="1700" b="1" dirty="0">
                <a:latin typeface="Times New Roman" panose="02020603050405020304" pitchFamily="18" charset="0"/>
                <a:cs typeface="Times New Roman" panose="02020603050405020304" pitchFamily="18" charset="0"/>
              </a:rPr>
              <a:t>1.1 – Întruniri ale cetăţenilor în contextul înfrățirii între orașe </a:t>
            </a:r>
          </a:p>
          <a:p>
            <a:r>
              <a:rPr lang="vi-VN" sz="1700" dirty="0">
                <a:latin typeface="Times New Roman" panose="02020603050405020304" pitchFamily="18" charset="0"/>
                <a:cs typeface="Times New Roman" panose="02020603050405020304" pitchFamily="18" charset="0"/>
              </a:rPr>
              <a:t>Această măsură vizează activităţile care implică sau promovează schimburile directe între cetăţenii europeni prin participarea lor la activităţi de înfrăţire între oraşe. </a:t>
            </a:r>
            <a:endParaRPr lang="ro-RO" sz="1700" dirty="0" smtClean="0">
              <a:latin typeface="Times New Roman" panose="02020603050405020304" pitchFamily="18" charset="0"/>
              <a:cs typeface="Times New Roman" panose="02020603050405020304" pitchFamily="18" charset="0"/>
            </a:endParaRPr>
          </a:p>
          <a:p>
            <a:endParaRPr lang="ro-RO" sz="1700" dirty="0">
              <a:latin typeface="Times New Roman" panose="02020603050405020304" pitchFamily="18" charset="0"/>
              <a:cs typeface="Times New Roman" panose="02020603050405020304" pitchFamily="18" charset="0"/>
            </a:endParaRPr>
          </a:p>
          <a:p>
            <a:r>
              <a:rPr lang="vi-VN" sz="1700" dirty="0" smtClean="0">
                <a:latin typeface="Times New Roman" panose="02020603050405020304" pitchFamily="18" charset="0"/>
                <a:cs typeface="Times New Roman" panose="02020603050405020304" pitchFamily="18" charset="0"/>
              </a:rPr>
              <a:t>Aplicant </a:t>
            </a:r>
            <a:r>
              <a:rPr lang="vi-VN" sz="1700" dirty="0">
                <a:latin typeface="Times New Roman" panose="02020603050405020304" pitchFamily="18" charset="0"/>
                <a:cs typeface="Times New Roman" panose="02020603050405020304" pitchFamily="18" charset="0"/>
              </a:rPr>
              <a:t>poate fi o municipalitate (primărie de comună, oraș sau municipiu), o organizaţie nonprofit reprezentând autorităţi locale sau un comitet de înfrăţire cu statut juridic. </a:t>
            </a:r>
            <a:endParaRPr lang="ro-RO" sz="1700" dirty="0" smtClean="0">
              <a:latin typeface="Times New Roman" panose="02020603050405020304" pitchFamily="18" charset="0"/>
              <a:cs typeface="Times New Roman" panose="02020603050405020304" pitchFamily="18" charset="0"/>
            </a:endParaRPr>
          </a:p>
          <a:p>
            <a:endParaRPr lang="ro-RO" sz="1700" dirty="0">
              <a:latin typeface="Times New Roman" panose="02020603050405020304" pitchFamily="18" charset="0"/>
              <a:cs typeface="Times New Roman" panose="02020603050405020304" pitchFamily="18" charset="0"/>
            </a:endParaRPr>
          </a:p>
          <a:p>
            <a:r>
              <a:rPr lang="vi-VN" sz="1700" b="1" dirty="0">
                <a:latin typeface="Times New Roman" panose="02020603050405020304" pitchFamily="18" charset="0"/>
                <a:cs typeface="Times New Roman" panose="02020603050405020304" pitchFamily="18" charset="0"/>
              </a:rPr>
              <a:t>Subvenţia acordată pentru un proiect poate varia între 5.000 și 25.000 de euro.</a:t>
            </a:r>
          </a:p>
        </p:txBody>
      </p:sp>
    </p:spTree>
    <p:extLst>
      <p:ext uri="{BB962C8B-B14F-4D97-AF65-F5344CB8AC3E}">
        <p14:creationId xmlns:p14="http://schemas.microsoft.com/office/powerpoint/2010/main" val="3271284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Users\BCC\Downloads\Sigla_Uniunii_Europene_cu_text.jpg"/>
          <p:cNvPicPr/>
          <p:nvPr/>
        </p:nvPicPr>
        <p:blipFill>
          <a:blip r:embed="rId2" cstate="print"/>
          <a:srcRect/>
          <a:stretch>
            <a:fillRect/>
          </a:stretch>
        </p:blipFill>
        <p:spPr bwMode="auto">
          <a:xfrm>
            <a:off x="285720" y="214290"/>
            <a:ext cx="1277089" cy="1091954"/>
          </a:xfrm>
          <a:prstGeom prst="rect">
            <a:avLst/>
          </a:prstGeom>
          <a:noFill/>
          <a:ln w="9525">
            <a:noFill/>
            <a:miter lim="800000"/>
            <a:headEnd/>
            <a:tailEnd/>
          </a:ln>
        </p:spPr>
      </p:pic>
      <p:pic>
        <p:nvPicPr>
          <p:cNvPr id="11" name="Picture 10" descr="C:\Users\BCC\Downloads\Sigla_LEADER.jpg"/>
          <p:cNvPicPr/>
          <p:nvPr/>
        </p:nvPicPr>
        <p:blipFill>
          <a:blip r:embed="rId3" cstate="print"/>
          <a:srcRect/>
          <a:stretch>
            <a:fillRect/>
          </a:stretch>
        </p:blipFill>
        <p:spPr bwMode="auto">
          <a:xfrm>
            <a:off x="6228184" y="148409"/>
            <a:ext cx="1025340" cy="1029810"/>
          </a:xfrm>
          <a:prstGeom prst="rect">
            <a:avLst/>
          </a:prstGeom>
          <a:noFill/>
          <a:ln w="9525">
            <a:noFill/>
            <a:miter lim="800000"/>
            <a:headEnd/>
            <a:tailEnd/>
          </a:ln>
        </p:spPr>
      </p:pic>
      <p:pic>
        <p:nvPicPr>
          <p:cNvPr id="13" name="Picture 12" descr="C:\Users\BCC\Desktop\GAL septembrie 2012\logo_gal-01.jpg"/>
          <p:cNvPicPr/>
          <p:nvPr/>
        </p:nvPicPr>
        <p:blipFill>
          <a:blip r:embed="rId4" cstate="print"/>
          <a:srcRect/>
          <a:stretch>
            <a:fillRect/>
          </a:stretch>
        </p:blipFill>
        <p:spPr bwMode="auto">
          <a:xfrm>
            <a:off x="4139952" y="20384"/>
            <a:ext cx="1428760" cy="1285860"/>
          </a:xfrm>
          <a:prstGeom prst="rect">
            <a:avLst/>
          </a:prstGeom>
          <a:noFill/>
          <a:ln w="9525">
            <a:noFill/>
            <a:miter lim="800000"/>
            <a:headEnd/>
            <a:tailEnd/>
          </a:ln>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o-RO"/>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076" y="6179127"/>
            <a:ext cx="8229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descr="C:\Users\Miha\Desktop\Sigle\Guvernul R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40352" y="88753"/>
            <a:ext cx="1261492" cy="127050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Miha\Desktop\Sigle\AFI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1720" y="254577"/>
            <a:ext cx="1600200" cy="1066800"/>
          </a:xfrm>
          <a:prstGeom prst="rect">
            <a:avLst/>
          </a:prstGeom>
          <a:noFill/>
          <a:extLst>
            <a:ext uri="{909E8E84-426E-40DD-AFC4-6F175D3DCCD1}">
              <a14:hiddenFill xmlns:a14="http://schemas.microsoft.com/office/drawing/2010/main">
                <a:solidFill>
                  <a:srgbClr val="FFFFFF"/>
                </a:solidFill>
              </a14:hiddenFill>
            </a:ext>
          </a:extLst>
        </p:spPr>
      </p:pic>
      <p:sp>
        <p:nvSpPr>
          <p:cNvPr id="10" name="CasetăText 9"/>
          <p:cNvSpPr txBox="1"/>
          <p:nvPr/>
        </p:nvSpPr>
        <p:spPr>
          <a:xfrm>
            <a:off x="312210" y="1400757"/>
            <a:ext cx="8292237" cy="4585871"/>
          </a:xfrm>
          <a:prstGeom prst="rect">
            <a:avLst/>
          </a:prstGeom>
          <a:noFill/>
        </p:spPr>
        <p:txBody>
          <a:bodyPr wrap="square" rtlCol="0">
            <a:spAutoFit/>
          </a:bodyPr>
          <a:lstStyle/>
          <a:p>
            <a:pPr algn="ctr"/>
            <a:r>
              <a:rPr lang="ro-RO" b="1" i="1" dirty="0" smtClean="0">
                <a:latin typeface="Times New Roman" panose="02020603050405020304" pitchFamily="18" charset="0"/>
                <a:cs typeface="Times New Roman" panose="02020603050405020304" pitchFamily="18" charset="0"/>
              </a:rPr>
              <a:t>Programul „Europa </a:t>
            </a:r>
            <a:r>
              <a:rPr lang="ro-RO" b="1" i="1" dirty="0">
                <a:latin typeface="Times New Roman" panose="02020603050405020304" pitchFamily="18" charset="0"/>
                <a:cs typeface="Times New Roman" panose="02020603050405020304" pitchFamily="18" charset="0"/>
              </a:rPr>
              <a:t>pentru cetăţeni”</a:t>
            </a:r>
            <a:endParaRPr lang="ro-RO" i="1" dirty="0">
              <a:latin typeface="Times New Roman" panose="02020603050405020304" pitchFamily="18" charset="0"/>
              <a:cs typeface="Times New Roman" panose="02020603050405020304" pitchFamily="18" charset="0"/>
            </a:endParaRPr>
          </a:p>
          <a:p>
            <a:endParaRPr lang="ro-RO" b="1" i="1" u="sng" dirty="0" smtClean="0">
              <a:latin typeface="Times New Roman" panose="02020603050405020304" pitchFamily="18" charset="0"/>
              <a:cs typeface="Times New Roman" panose="02020603050405020304" pitchFamily="18" charset="0"/>
            </a:endParaRPr>
          </a:p>
          <a:p>
            <a:r>
              <a:rPr lang="it-IT" b="1" i="1" u="sng" dirty="0" smtClean="0">
                <a:latin typeface="Times New Roman" panose="02020603050405020304" pitchFamily="18" charset="0"/>
                <a:cs typeface="Times New Roman" panose="02020603050405020304" pitchFamily="18" charset="0"/>
              </a:rPr>
              <a:t>Acţiunea </a:t>
            </a:r>
            <a:r>
              <a:rPr lang="it-IT" b="1" i="1" u="sng" dirty="0">
                <a:latin typeface="Times New Roman" panose="02020603050405020304" pitchFamily="18" charset="0"/>
                <a:cs typeface="Times New Roman" panose="02020603050405020304" pitchFamily="18" charset="0"/>
              </a:rPr>
              <a:t>1 - Cetăţeni activi pentru Europa </a:t>
            </a:r>
          </a:p>
          <a:p>
            <a:endParaRPr lang="ro-RO" sz="1700" b="1" dirty="0" smtClean="0">
              <a:latin typeface="Times New Roman" panose="02020603050405020304" pitchFamily="18" charset="0"/>
              <a:cs typeface="Times New Roman" panose="02020603050405020304" pitchFamily="18" charset="0"/>
            </a:endParaRPr>
          </a:p>
          <a:p>
            <a:r>
              <a:rPr lang="vi-VN" sz="1700" b="1" dirty="0" smtClean="0">
                <a:latin typeface="Times New Roman" panose="02020603050405020304" pitchFamily="18" charset="0"/>
                <a:cs typeface="Times New Roman" panose="02020603050405020304" pitchFamily="18" charset="0"/>
              </a:rPr>
              <a:t>Măsura </a:t>
            </a:r>
            <a:r>
              <a:rPr lang="vi-VN" sz="1700" b="1" dirty="0">
                <a:latin typeface="Times New Roman" panose="02020603050405020304" pitchFamily="18" charset="0"/>
                <a:cs typeface="Times New Roman" panose="02020603050405020304" pitchFamily="18" charset="0"/>
              </a:rPr>
              <a:t>1.2 - Reţele de oraşe înfrăţite</a:t>
            </a:r>
          </a:p>
          <a:p>
            <a:r>
              <a:rPr lang="vi-VN" sz="1700" dirty="0">
                <a:latin typeface="Times New Roman" panose="02020603050405020304" pitchFamily="18" charset="0"/>
                <a:cs typeface="Times New Roman" panose="02020603050405020304" pitchFamily="18" charset="0"/>
              </a:rPr>
              <a:t>Această măsură sprijină dezvoltarea de reţele create pe baza legăturilor de înfrăţire între oraşe, care sunt importante pentru că asigură o cooperare structurată, intensă şi multilaterală între municipalităţi şi deci contribuie la maximizarea impactului Programului.</a:t>
            </a:r>
          </a:p>
          <a:p>
            <a:endParaRPr lang="ro-RO" sz="1700" dirty="0" smtClean="0">
              <a:latin typeface="Times New Roman" panose="02020603050405020304" pitchFamily="18" charset="0"/>
              <a:cs typeface="Times New Roman" panose="02020603050405020304" pitchFamily="18" charset="0"/>
            </a:endParaRPr>
          </a:p>
          <a:p>
            <a:r>
              <a:rPr lang="vi-VN" sz="1700" dirty="0" smtClean="0">
                <a:latin typeface="Times New Roman" panose="02020603050405020304" pitchFamily="18" charset="0"/>
                <a:cs typeface="Times New Roman" panose="02020603050405020304" pitchFamily="18" charset="0"/>
              </a:rPr>
              <a:t>Aplicant </a:t>
            </a:r>
            <a:r>
              <a:rPr lang="vi-VN" sz="1700" dirty="0">
                <a:latin typeface="Times New Roman" panose="02020603050405020304" pitchFamily="18" charset="0"/>
                <a:cs typeface="Times New Roman" panose="02020603050405020304" pitchFamily="18" charset="0"/>
              </a:rPr>
              <a:t>poate fi o municipalitate (comună, oraș, municipiu), un comitet de înfrăţire, o reţea de oraşe înfrăţite, o autoritate locală/regională, o asociaţie/federaţie de autorităţi locale, </a:t>
            </a:r>
            <a:r>
              <a:rPr lang="ro-RO" sz="1700" dirty="0" smtClean="0">
                <a:latin typeface="Times New Roman" panose="02020603050405020304" pitchFamily="18" charset="0"/>
                <a:cs typeface="Times New Roman" panose="02020603050405020304" pitchFamily="18" charset="0"/>
              </a:rPr>
              <a:t>un</a:t>
            </a:r>
            <a:r>
              <a:rPr lang="vi-VN" sz="1700" dirty="0" smtClean="0">
                <a:latin typeface="Times New Roman" panose="02020603050405020304" pitchFamily="18" charset="0"/>
                <a:cs typeface="Times New Roman" panose="02020603050405020304" pitchFamily="18" charset="0"/>
              </a:rPr>
              <a:t> </a:t>
            </a:r>
            <a:r>
              <a:rPr lang="vi-VN" sz="1700" dirty="0">
                <a:latin typeface="Times New Roman" panose="02020603050405020304" pitchFamily="18" charset="0"/>
                <a:cs typeface="Times New Roman" panose="02020603050405020304" pitchFamily="18" charset="0"/>
              </a:rPr>
              <a:t>ONG reprezentând autorități locale. </a:t>
            </a:r>
          </a:p>
          <a:p>
            <a:endParaRPr lang="ro-RO" sz="1700" dirty="0" smtClean="0">
              <a:latin typeface="Times New Roman" panose="02020603050405020304" pitchFamily="18" charset="0"/>
              <a:cs typeface="Times New Roman" panose="02020603050405020304" pitchFamily="18" charset="0"/>
            </a:endParaRPr>
          </a:p>
          <a:p>
            <a:r>
              <a:rPr lang="vi-VN" sz="1700" dirty="0" smtClean="0">
                <a:latin typeface="Times New Roman" panose="02020603050405020304" pitchFamily="18" charset="0"/>
                <a:cs typeface="Times New Roman" panose="02020603050405020304" pitchFamily="18" charset="0"/>
              </a:rPr>
              <a:t>Un </a:t>
            </a:r>
            <a:r>
              <a:rPr lang="vi-VN" sz="1700" dirty="0">
                <a:latin typeface="Times New Roman" panose="02020603050405020304" pitchFamily="18" charset="0"/>
                <a:cs typeface="Times New Roman" panose="02020603050405020304" pitchFamily="18" charset="0"/>
              </a:rPr>
              <a:t>proiect trebuie să prevadă cel puţin 3 evenimente. Acesta trebuie să implice municipalităţi din cel puţin 4 ţări participante, din care cel puţin una este un stat membru al UE. </a:t>
            </a:r>
            <a:endParaRPr lang="ro-RO" sz="1700" dirty="0" smtClean="0">
              <a:latin typeface="Times New Roman" panose="02020603050405020304" pitchFamily="18" charset="0"/>
              <a:cs typeface="Times New Roman" panose="02020603050405020304" pitchFamily="18" charset="0"/>
            </a:endParaRPr>
          </a:p>
          <a:p>
            <a:endParaRPr lang="ro-RO" sz="1700" dirty="0">
              <a:latin typeface="Times New Roman" panose="02020603050405020304" pitchFamily="18" charset="0"/>
              <a:cs typeface="Times New Roman" panose="02020603050405020304" pitchFamily="18" charset="0"/>
            </a:endParaRPr>
          </a:p>
          <a:p>
            <a:r>
              <a:rPr lang="vi-VN" sz="1700" b="1" dirty="0" smtClean="0">
                <a:latin typeface="Times New Roman" panose="02020603050405020304" pitchFamily="18" charset="0"/>
                <a:cs typeface="Times New Roman" panose="02020603050405020304" pitchFamily="18" charset="0"/>
              </a:rPr>
              <a:t>Subvenţia </a:t>
            </a:r>
            <a:r>
              <a:rPr lang="vi-VN" sz="1700" b="1" dirty="0">
                <a:latin typeface="Times New Roman" panose="02020603050405020304" pitchFamily="18" charset="0"/>
                <a:cs typeface="Times New Roman" panose="02020603050405020304" pitchFamily="18" charset="0"/>
              </a:rPr>
              <a:t>acordată pentru un proiect poate varia între 10.000 și 150.000 de euro. </a:t>
            </a:r>
          </a:p>
        </p:txBody>
      </p:sp>
    </p:spTree>
    <p:extLst>
      <p:ext uri="{BB962C8B-B14F-4D97-AF65-F5344CB8AC3E}">
        <p14:creationId xmlns:p14="http://schemas.microsoft.com/office/powerpoint/2010/main" val="339099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2148</TotalTime>
  <Words>1799</Words>
  <Application>Microsoft Office PowerPoint</Application>
  <PresentationFormat>Expunere pe ecran (4:3)</PresentationFormat>
  <Paragraphs>204</Paragraphs>
  <Slides>18</Slides>
  <Notes>0</Notes>
  <HiddenSlides>0</HiddenSlides>
  <MMClips>0</MMClips>
  <ScaleCrop>false</ScaleCrop>
  <HeadingPairs>
    <vt:vector size="4" baseType="variant">
      <vt:variant>
        <vt:lpstr>Temă</vt:lpstr>
      </vt:variant>
      <vt:variant>
        <vt:i4>1</vt:i4>
      </vt:variant>
      <vt:variant>
        <vt:lpstr>Titluri diapozitive</vt:lpstr>
      </vt:variant>
      <vt:variant>
        <vt:i4>18</vt:i4>
      </vt:variant>
    </vt:vector>
  </HeadingPairs>
  <TitlesOfParts>
    <vt:vector size="19" baseType="lpstr">
      <vt:lpstr>Office Theme</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dc:creator>
  <cp:lastModifiedBy>ionela</cp:lastModifiedBy>
  <cp:revision>134</cp:revision>
  <cp:lastPrinted>2014-06-20T06:32:57Z</cp:lastPrinted>
  <dcterms:created xsi:type="dcterms:W3CDTF">2012-10-09T22:08:09Z</dcterms:created>
  <dcterms:modified xsi:type="dcterms:W3CDTF">2014-08-28T20:25:50Z</dcterms:modified>
</cp:coreProperties>
</file>